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4" r:id="rId4"/>
    <p:sldId id="277" r:id="rId5"/>
    <p:sldId id="278" r:id="rId6"/>
    <p:sldId id="279" r:id="rId7"/>
    <p:sldId id="27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80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4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3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28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FE5D-F21B-4EE0-82C0-2EA87FE9CD46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7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51353"/>
            <a:ext cx="9144000" cy="1941535"/>
          </a:xfrm>
        </p:spPr>
        <p:txBody>
          <a:bodyPr anchor="ctr"/>
          <a:lstStyle/>
          <a:p>
            <a:r>
              <a:rPr lang="pt-BR" b="1" i="1" dirty="0">
                <a:latin typeface="Algerian" panose="04020705040A02060702" pitchFamily="82" charset="0"/>
              </a:rPr>
              <a:t>AUDIÊNCIA PÚBLICA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4241"/>
            <a:ext cx="9144000" cy="2517731"/>
          </a:xfrm>
        </p:spPr>
        <p:txBody>
          <a:bodyPr anchor="ctr">
            <a:normAutofit/>
          </a:bodyPr>
          <a:lstStyle/>
          <a:p>
            <a:r>
              <a:rPr lang="pt-BR" sz="6000" b="1" dirty="0">
                <a:latin typeface="Algerian" panose="04020705040A02060702" pitchFamily="82" charset="0"/>
              </a:rPr>
              <a:t>2º QUADRIMESTRE </a:t>
            </a:r>
          </a:p>
          <a:p>
            <a:r>
              <a:rPr lang="pt-BR" sz="6000" b="1" dirty="0">
                <a:latin typeface="Algerian" panose="04020705040A02060702" pitchFamily="82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38340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SECRETARIA DE ADMINISTRAÇÃO, 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2604"/>
            <a:ext cx="10515600" cy="4924359"/>
          </a:xfrm>
        </p:spPr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2.004 – MANUTENÇÃO DA SEGURANÇA PÚBLICA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R$ 2.404,46              	NO EXERCÍCIO – R$ 4.876,99                     </a:t>
            </a:r>
          </a:p>
          <a:p>
            <a:pPr lvl="1"/>
            <a:r>
              <a:rPr lang="pt-BR" dirty="0"/>
              <a:t>2.036 – MANUTENÇÃO DO FUREBOM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R$ 7.850,23              	NO EXERCÍCIO – R$ 10.876,04                     </a:t>
            </a:r>
          </a:p>
          <a:p>
            <a:pPr lvl="1"/>
            <a:r>
              <a:rPr lang="pt-BR" dirty="0"/>
              <a:t>2.037 – MANUTENÇÃO DAS AÇÕES EMERGÊNCIAS DA DEFESA CIVIL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  	NO EXERCÍCIO – R$ 0,00                      </a:t>
            </a:r>
          </a:p>
          <a:p>
            <a:pPr lvl="1"/>
            <a:r>
              <a:rPr lang="pt-BR" dirty="0"/>
              <a:t>0.001 – PAGAMENTO DE DÍVIDAS E ENCARGOS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R$ 298.874,68         	NO EXERCÍCIO – R$ 592.267,50                     </a:t>
            </a:r>
          </a:p>
          <a:p>
            <a:pPr lvl="1"/>
            <a:r>
              <a:rPr lang="pt-BR" dirty="0"/>
              <a:t>0.002 – PAGAMENTO DE APOSENTADAS E PENSIONISTAS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R$ 45.310,98           	NO EXERCÍCIO – R$ 82.960,72                     </a:t>
            </a:r>
          </a:p>
          <a:p>
            <a:pPr lvl="1"/>
            <a:r>
              <a:rPr lang="pt-BR" dirty="0"/>
              <a:t>0.003 – RECOLHIEMNTO DE PASEP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R$ 98.336,18          	NO EXERCÍCIO – R$ 171.464,54                     </a:t>
            </a:r>
          </a:p>
          <a:p>
            <a:pPr marL="914400" lvl="2" indent="0">
              <a:buNone/>
            </a:pPr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41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153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MUNICIPAL DA EDUCAÇÃO, CULTURA, ESPORTES E TURISMO</a:t>
            </a:r>
            <a:br>
              <a:rPr lang="pt-BR" dirty="0"/>
            </a:br>
            <a:r>
              <a:rPr lang="pt-BR" b="1" dirty="0"/>
              <a:t>DEPARTAMENTO DE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8278"/>
            <a:ext cx="10515600" cy="4598685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MANUTENÇÃO DA MERENDA ESCOLAR - </a:t>
            </a:r>
            <a:r>
              <a:rPr lang="pt-BR" u="sng" dirty="0"/>
              <a:t>(AÇÕES 2.010/2.011/2.039)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R$ 55.329,21          	NO EXERCÍCIO – R$ 99.237,95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AMPLIAÇÃO E MELHORIAS DAS ESCOLAS - </a:t>
            </a:r>
            <a:r>
              <a:rPr lang="pt-BR" u="sng" dirty="0"/>
              <a:t>(AÇÕES 1.005/1.006)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R$ 282.014,85         	NO EXERCÍCIO – R$ 282.014,85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MANUT. DA ED. INFANTIL EM CRECHE - </a:t>
            </a:r>
            <a:r>
              <a:rPr lang="pt-BR" u="sng" dirty="0"/>
              <a:t>(AÇÕES 2.007/2.008)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R$ 266.903,01         	NO EXERCÍCIO – R$ 408.485,68 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MANUT. DA ED. INFANTIL PRÉ-ESCOLAR - </a:t>
            </a:r>
            <a:r>
              <a:rPr lang="pt-BR" u="sng" dirty="0"/>
              <a:t>(AÇÕES 2.040/2.041)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R$ 179.103,58         	NO EXERCÍCIO – R$ 307.564,64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MANUT DO ENSINO FUNDAMENTAL - </a:t>
            </a:r>
            <a:r>
              <a:rPr lang="pt-BR" u="sng" dirty="0"/>
              <a:t>(AÇÕES 2.005/2.006)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R$ 702.669,92         	NO EXERCÍCIO – R$ 1.115.556,15                    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916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7894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MUNICIPAL DA EDUCAÇÃO, CULTURA, ESPORTES E TURISMO</a:t>
            </a:r>
            <a:br>
              <a:rPr lang="pt-BR" dirty="0"/>
            </a:br>
            <a:r>
              <a:rPr lang="pt-BR" b="1" dirty="0"/>
              <a:t>DEPARTAMENTO DE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3020"/>
            <a:ext cx="10515600" cy="4723943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AQUISIÇÃO DE EQUIP. E MOBILIÁRIOS P/ EDUCAÇÃO - </a:t>
            </a:r>
            <a:r>
              <a:rPr lang="pt-BR" u="sng" dirty="0"/>
              <a:t>(AÇÃO 1.008)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R$ 38.510,95          	NO EXERCÍCIO – R$ 148.933,55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CONST. GINÁSIO DE ESPORTE/CENTRO EVENTOS - </a:t>
            </a:r>
            <a:r>
              <a:rPr lang="pt-BR" u="sng" dirty="0"/>
              <a:t>(AÇÃO 1.009)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R$ 29.004,84          	NO EXERCÍCIO – R$ 29.004,84 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CONST., REFORMAS E MELHORIAS ABRIGOS P/ ALUNOS- </a:t>
            </a:r>
            <a:r>
              <a:rPr lang="pt-BR" u="sng" dirty="0"/>
              <a:t>(AÇÃO 1.010)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MANUTENÇÃO DO TRANSPORTE ESCOLAR - </a:t>
            </a:r>
            <a:r>
              <a:rPr lang="pt-BR" u="sng" dirty="0"/>
              <a:t>(AÇÃO 2.009)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R$ 303.858,11          NO EXERCÍCIO – R$ 477.806,17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MANUTENÇÃO DA SECRETARIA EDUCAÇÃO - </a:t>
            </a:r>
            <a:r>
              <a:rPr lang="pt-BR" u="sng" dirty="0"/>
              <a:t>(AÇÃO 2.012)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R$ 134.147,82         	NO EXERCÍCIO – R$ 342.034,22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26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DA EDUCAÇÃO, CULTURA, ESPORTES E TURISMO</a:t>
            </a:r>
            <a:br>
              <a:rPr lang="pt-BR" dirty="0"/>
            </a:br>
            <a:r>
              <a:rPr lang="pt-BR" b="1" dirty="0"/>
              <a:t>DEPARTAMENTO DE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MANUTENÇÃO DO ENSINO MÉDIO - </a:t>
            </a:r>
            <a:r>
              <a:rPr lang="pt-BR" u="sng" dirty="0"/>
              <a:t>(AÇÃO 2.013)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 	NO EXERCÍCIO – R$ 0,00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MANUTENÇÃO DO ENSINO SUPERIOR - </a:t>
            </a:r>
            <a:r>
              <a:rPr lang="pt-BR" u="sng" dirty="0"/>
              <a:t>(AÇÃO 2.014)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CONST. MELHORIAS E AMP. DE PARQUE INFANTIL - </a:t>
            </a:r>
            <a:r>
              <a:rPr lang="pt-BR" u="sng" dirty="0"/>
              <a:t>(AÇÃO 1.011)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R$ 7.920,00                	NO EXERCÍCIO – R$ 7.920,00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0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MUNICIOPAL DA EDUCAÇÃO, CULTURA, ESPORTES E TURISMO</a:t>
            </a:r>
            <a:br>
              <a:rPr lang="pt-BR" dirty="0"/>
            </a:br>
            <a:r>
              <a:rPr lang="pt-BR" b="1" dirty="0"/>
              <a:t>DEPARTAMENTO DE CULTURA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1.012 – AQUISIÇÃO DE EQUIPAMENTOS E MOBILIÁRIOS P/ CULTURA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R$ 6.900,00             	NO EXERCÍCIO – R$ 24.174,75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2.015 – MANUTENÇÃO DA CULTURA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R$ 56.533,20           	NO EXERCÍCIO – R$ 80.196,03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7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DA EDUCAÇÃO, CULTURA, ESPORTES E TURISMO</a:t>
            </a:r>
            <a:br>
              <a:rPr lang="pt-BR" b="1" dirty="0"/>
            </a:br>
            <a:r>
              <a:rPr lang="pt-BR" b="1" dirty="0"/>
              <a:t>DEPARTAMENTO DE ESPRORTES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</a:t>
            </a:r>
            <a:r>
              <a:rPr lang="pt-BR" b="1" dirty="0"/>
              <a:t>:</a:t>
            </a:r>
          </a:p>
          <a:p>
            <a:pPr lvl="1"/>
            <a:r>
              <a:rPr lang="pt-BR" dirty="0"/>
              <a:t>1.013 – AQUISIÇÃO DE EQUIP. E MAT. PERMANENTE P/ ESPORTE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1.014 – CONSTRUÇÃ/AMPLIAÇÃO DE CENTROS ESPORTIVOS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R$ 63.155,65           	NO EXERCÍCIO – R$ 86.684,15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2.016 – MANUTENÇÃO DO ESPORTE MUNICIPAL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R$ 84.133,23           	NO EXERCÍCIO – R$ 123.960,75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7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/>
              <a:t>SECRETARIA MUNICIPAL DA EDUCAÇÃO, CULTURA, ESPORTES E TURISMO</a:t>
            </a:r>
            <a:br>
              <a:rPr lang="pt-BR" b="1" dirty="0"/>
            </a:br>
            <a:r>
              <a:rPr lang="pt-BR" b="1" dirty="0"/>
              <a:t>DEPARTAMENTO DE TURISMO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2.017 – MANUTENÇÃO DO DEPARTAMENTO DE TURISMO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39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59"/>
          </a:xfrm>
        </p:spPr>
        <p:txBody>
          <a:bodyPr/>
          <a:lstStyle/>
          <a:p>
            <a:r>
              <a:rPr lang="pt-BR" b="1" dirty="0"/>
              <a:t>FUNDO MUNICIPAL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80999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AMPLIAÇÃO, MELHORIAS E REF. UNIDADE DE SAÚDE - </a:t>
            </a:r>
            <a:r>
              <a:rPr lang="pt-BR" u="sng" dirty="0"/>
              <a:t>(AÇÃO 1.015)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R$ 992,00                	NO EXERCÍCIO – R$ 992,00 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AQUISIÇÃO DE VEÍCULOS, EQUIP. E MOBILIÁRIOS - </a:t>
            </a:r>
            <a:r>
              <a:rPr lang="pt-BR" u="sng" dirty="0"/>
              <a:t>(AÇÃO 1.016)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R$ 12.711,08           	NO EXERCÍCIO – R$ 12.711,08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VIGILÂNCIA SANITÁRIA - </a:t>
            </a:r>
            <a:r>
              <a:rPr lang="pt-BR" u="sng" dirty="0"/>
              <a:t>(AÇÃO 2.018)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R$ 450,00               	NO EXERCÍCIO – R$ 570,00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VIGILÂNCIA EPIDEOMOLÓCIA EM SAÚDE - </a:t>
            </a:r>
            <a:r>
              <a:rPr lang="pt-BR" u="sng" dirty="0"/>
              <a:t>(AÇÃO 2.019)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R$ 14.620,95               	NO EXERCÍCIO – R$ 15.020,55                    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94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pt-BR" b="1" dirty="0"/>
              <a:t>FUNDO MUNICIPAL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ASISTÊNCIA FARMACÊUTICA EM SAÚDE - </a:t>
            </a:r>
            <a:r>
              <a:rPr lang="pt-BR" u="sng" dirty="0"/>
              <a:t>(AÇÃO 2.021)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R$ 15.500,00          	NO EXERCÍCIO – R$ 15.500,00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ATENÇÃO BÁSICA EM SAÚDE - </a:t>
            </a:r>
            <a:r>
              <a:rPr lang="pt-BR" u="sng" dirty="0"/>
              <a:t>(AÇÕES 2.020/2023)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R$ 1.690.507,86     	NO EXERCÍCIO – R$ 3.026.418,58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MÉDIA E ALTA COMPLEXIDADE EM SAÚDE - </a:t>
            </a:r>
            <a:r>
              <a:rPr lang="pt-BR" u="sng" dirty="0"/>
              <a:t>(AÇÃO 2.022)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R$ 76.829,22           	NO EXERCÍCIO – R$ 86.490,47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ENFRENTAMENTO DE EMERGÊNCIAS </a:t>
            </a:r>
            <a:r>
              <a:rPr lang="pt-BR" sz="1000" dirty="0"/>
              <a:t>(PANDEMIAS/CALAMIDADE)</a:t>
            </a:r>
            <a:r>
              <a:rPr lang="pt-BR" dirty="0"/>
              <a:t> - </a:t>
            </a:r>
            <a:r>
              <a:rPr lang="pt-BR" u="sng" dirty="0"/>
              <a:t>(AÇÃO 2.024)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R$ 15.165,66           	NO EXERCÍCIO – R$ 19.765,66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987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/>
              <a:t>SECRETARIA MUNICIPAL DE ASSITÊNCIA SOCIAL</a:t>
            </a:r>
            <a:br>
              <a:rPr lang="pt-BR" b="1" dirty="0"/>
            </a:br>
            <a:r>
              <a:rPr lang="pt-BR" sz="4000" b="1" dirty="0"/>
              <a:t>FUNDO MUNICIPAL PARA INFÂNCIA E ADOLESCÊNCIA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2.025 - ATENÇÃO A CRIANÇA E AO ADOLESCENTE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R$ 10.560,00           	NO EXERCÍCIO – R$ 12.060,00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2.038 - CONSELHO TUTELAR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R$ 41.471,51          	NO EXERCÍCIO – R$ 68.614,31                     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141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000FF"/>
                </a:solidFill>
                <a:latin typeface="Algerian" panose="04020705040A02060702" pitchFamily="82" charset="0"/>
              </a:rPr>
              <a:t>RECEITAS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139441"/>
              </p:ext>
            </p:extLst>
          </p:nvPr>
        </p:nvGraphicFramePr>
        <p:xfrm>
          <a:off x="838200" y="1515650"/>
          <a:ext cx="10515600" cy="466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932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latin typeface="Cambria" panose="02040503050406030204" pitchFamily="18" charset="0"/>
                        </a:rPr>
                        <a:t>PREVISÃO TOTAL PARA O EXERCÍCIO  R$ 22.532.550,00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49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PREVISTO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REALIZADO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latin typeface="Cambria" panose="02040503050406030204" pitchFamily="18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>
                          <a:latin typeface="Cambria" panose="02040503050406030204" pitchFamily="18" charset="0"/>
                        </a:rPr>
                        <a:t>6.982.840,73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>
                          <a:latin typeface="Cambria" panose="02040503050406030204" pitchFamily="18" charset="0"/>
                        </a:rPr>
                        <a:t>10.056.259,51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>
                          <a:latin typeface="Cambria" panose="02040503050406030204" pitchFamily="18" charset="0"/>
                        </a:rPr>
                        <a:t>144,01 %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latin typeface="Cambria" panose="02040503050406030204" pitchFamily="18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>
                          <a:latin typeface="Cambria" panose="02040503050406030204" pitchFamily="18" charset="0"/>
                        </a:rPr>
                        <a:t>7.629.581,03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>
                          <a:latin typeface="Cambria" panose="02040503050406030204" pitchFamily="18" charset="0"/>
                        </a:rPr>
                        <a:t>14.001.416,56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>
                          <a:latin typeface="Cambria" panose="02040503050406030204" pitchFamily="18" charset="0"/>
                        </a:rPr>
                        <a:t>183,51%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latin typeface="Cambria" panose="02040503050406030204" pitchFamily="18" charset="0"/>
                        </a:rPr>
                        <a:t>3º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>
                          <a:latin typeface="Cambria" panose="02040503050406030204" pitchFamily="18" charset="0"/>
                        </a:rPr>
                        <a:t>7.920.128,24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3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DE ASSITÊNCIA SOCIAL</a:t>
            </a:r>
            <a:br>
              <a:rPr lang="pt-BR" b="1" dirty="0"/>
            </a:br>
            <a:r>
              <a:rPr lang="pt-BR" b="1" dirty="0"/>
              <a:t>FUNDO MUNICIPAL DE ASSISTÊNCIA SOCIAL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215"/>
          </a:xfrm>
        </p:spPr>
        <p:txBody>
          <a:bodyPr>
            <a:normAutofit fontScale="925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1.017 – AQUISIÇÃO DE VEÍCULOS, EQUIP. E MOBILIÁRIOS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R$ 15.031,90             	NO EXERCÍCIO – R$ 15.031,90                     </a:t>
            </a:r>
          </a:p>
          <a:p>
            <a:pPr lvl="1"/>
            <a:r>
              <a:rPr lang="pt-BR" dirty="0"/>
              <a:t>1.018 – CONSTRUÇÃO/AMPLIAÇÃO E MELHORIAS NO CRAS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R$ 1.417,00                	NO EXERCÍCIO – R$ 1.417,00                     </a:t>
            </a:r>
          </a:p>
          <a:p>
            <a:pPr lvl="1"/>
            <a:r>
              <a:rPr lang="pt-BR" dirty="0"/>
              <a:t>2.026 – MANUTENÇÃO SECRETARIA DE ASSISTÊNCIA SOCIAL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R$ 242.443,61            	NO EXERCÍCIO – R$ 450.267,83                     </a:t>
            </a:r>
          </a:p>
          <a:p>
            <a:pPr lvl="1"/>
            <a:r>
              <a:rPr lang="pt-BR" dirty="0"/>
              <a:t>2.027 – PROG. PROTEÇÃO SOCIAL ESPECIAL - MÉDIA E ALTA COMPLEXIDADE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R$ 28.760,00               	NO EXERCÍCIO – R$ 65.144,00                      </a:t>
            </a:r>
          </a:p>
          <a:p>
            <a:pPr lvl="1"/>
            <a:r>
              <a:rPr lang="pt-BR" dirty="0"/>
              <a:t>2.028 – PROGRAMA BOLSA FAMÍLIA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R$ 5.852,63               	NO EXERCÍCIO – R$ 14.710,35                      </a:t>
            </a:r>
          </a:p>
          <a:p>
            <a:pPr lvl="1"/>
            <a:r>
              <a:rPr lang="pt-BR" dirty="0"/>
              <a:t>2.029 – PROGRAMA DE PROTEÇÃO SOCIAL BÁSICA E SERVIÇOS DE VÍNCULOS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R$ 57.566,52               	NO EXERCÍCIO – R$ 91.912,89                     </a:t>
            </a:r>
          </a:p>
          <a:p>
            <a:pPr lvl="1"/>
            <a:r>
              <a:rPr lang="pt-BR" dirty="0"/>
              <a:t>2.030 – PROGRAMA DE BENEFÍCIOS EVENTUAIS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R$ 11.066,48               	NO EXERCÍCIO – R$ 15.914,48                     </a:t>
            </a:r>
          </a:p>
          <a:p>
            <a:pPr lvl="2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130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/>
              <a:t>SECRETARIA MUNICIPAL DE ASSITÊNCIA SOCIAL</a:t>
            </a:r>
            <a:br>
              <a:rPr lang="pt-BR" b="1" dirty="0"/>
            </a:br>
            <a:r>
              <a:rPr lang="pt-BR" b="1" dirty="0"/>
              <a:t>FUNDO ROTATIVO HABITACIONAL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008329"/>
          </a:xfrm>
        </p:spPr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1.019 – CONSTRUÇÃO/MELHORIAS DE UNIDADES HABITACIONAIS URBANAS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1.020 – CONSTRUÇÃO/MELHORIAS DE UNIDADES HABITACIONAIS RURAIS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2.031 – MANUTENÇÃO DAS ATIVIDADES DO DEPARTAMENTO DE  HABITAÇÃO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770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pt-BR" sz="3200" b="1" dirty="0"/>
              <a:t>SECRETARIA MUNICIPAL DE AGRICULTURA E MEIO AMBIENTE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7552"/>
            <a:ext cx="10515600" cy="4949411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1.021 – AQUISIÇÃO DE MÁQUINAS, EQUIPAMENTOS E VEÍCULOS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R$ 647.185,00                	NO EXERCÍCIO – R$ 1.731.744,00 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1.022 – PERFURAÇÃO DE POÇOS ARTESIANOS COM INST. E AMPL. REDE ÁGUA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	NO EXERCÍCIO – R$ 1.400,00 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1.023 – APOIO A TELEFONIA E INTERNET NA ÁREA RURAL DO MUNICÍPIO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	                	NO EXERCÍCIO – R$ 0,00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2.032 – MANUT. DA SEC. MUNICIPAL DE AGRICULTURA E MEIO AMBIENTE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R$ 335.573,81                	NO EXERCÍCIO – R$ 587.934,85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2.033 – APOIO AO PRODUTOR RURAL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R$ 701.135,66                	NO EXERCÍCIO – R$ 1.070.429,79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1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b="1" dirty="0"/>
              <a:t>SECRETARIA MUNICIPAL DE INFRAESTRUTURA</a:t>
            </a:r>
            <a:br>
              <a:rPr lang="pt-BR" b="1" dirty="0"/>
            </a:br>
            <a:r>
              <a:rPr lang="pt-BR" b="1" dirty="0"/>
              <a:t>DEPARTAMENTO DE OBRAS E SERVIÇOS URBANOS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1.024 – PAVIMENTAÇÃO DE VIAS URBANAS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R$ 150.000,00         	NO EXERCÍCIO – R$ 150.000,00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1.025 – EDIFICAÇÕES PARA BARRAÇÕES INDUSTRIAIS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1.026 – CONSTRUÇÃO DE CICLOVIAS E PASSEIOS PÚBLICOS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R$ 61.234,40           	NO EXERCÍCIO – R$ 61.234,40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2.034 – MANUTENÇÃO DAS ATIV. DO DEP. DE OBRAS E SERV. URBANOS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R$ 324.150,08         	NO EXERCÍCIO – R$ 550.264,57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814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/>
              <a:t>SECRETARIA MUNICIPAL DE INFRAESTRUTURA</a:t>
            </a:r>
            <a:br>
              <a:rPr lang="pt-BR" b="1" dirty="0"/>
            </a:br>
            <a:r>
              <a:rPr lang="pt-BR" b="1" dirty="0"/>
              <a:t>DEPARTAMENTO DE TRANSPORTE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1.027 – AQUISIÇÃO DE MÁQUINAS, EQUIP., CAMINHÕES E VEÍCULOS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R$ 78.750,23           	NO EXERCÍCIO – R$ 97.343,73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1.028 – PAVIMENTAÇÃO DE ESTRADAS VICINAIS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R$ 208.610,00         	NO EXERCÍCIO – R$ 353.182,49                     </a:t>
            </a:r>
          </a:p>
          <a:p>
            <a:pPr marL="914400" lvl="2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2.035 – MANUT. DAS ATIVIDADES DO DEPARTAMENTO DE TRANSPORTE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R$ 857.645,32         	NO EXERCÍCIO – R$ 1.370.816,85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282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Cambria" panose="02040503050406030204" pitchFamily="18" charset="0"/>
              </a:rPr>
              <a:t>LIMITES CONSTITUCIONAIS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712535"/>
              </p:ext>
            </p:extLst>
          </p:nvPr>
        </p:nvGraphicFramePr>
        <p:xfrm>
          <a:off x="713985" y="1215023"/>
          <a:ext cx="10809960" cy="4831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RCL AJUSTADA (ÚLTIMOS 12 MESES)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25.039.889,23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6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LIMITE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DIFERENÇA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– EXECUTIVO (54%)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13.521.540,18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  8.757.112,98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     4.764.427,20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34,97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– LEGISLATIVO (6%)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  1.502.393,35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      582.122,23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        920.271,12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2,32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APLICAÇÃO EM SAÚDE (15%)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  2.450.149,84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  2.285.849,07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        - 164.300,77 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13,99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APLICAÇÃO EM EDUCAÇÃO (25%)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  <a:latin typeface="Cambria" panose="02040503050406030204" pitchFamily="18" charset="0"/>
                        </a:rPr>
                        <a:t>    4.204.356,52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  4.013.856,37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        -</a:t>
                      </a:r>
                      <a:r>
                        <a:rPr lang="pt-BR" sz="2000" u="none" strike="noStrike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190.500,15 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23,87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1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942"/>
            <a:ext cx="10515600" cy="1014609"/>
          </a:xfrm>
        </p:spPr>
        <p:txBody>
          <a:bodyPr/>
          <a:lstStyle/>
          <a:p>
            <a:pPr algn="ctr"/>
            <a:r>
              <a:rPr lang="pt-BR" b="1" dirty="0">
                <a:latin typeface="Algerian" panose="04020705040A02060702" pitchFamily="82" charset="0"/>
              </a:rPr>
              <a:t>RECEITAS 2º QUADRIMESTRE 2022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227551"/>
            <a:ext cx="10147126" cy="563671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rgbClr val="0000FF"/>
                </a:solidFill>
                <a:latin typeface="Cambria" panose="02040503050406030204" pitchFamily="18" charset="0"/>
              </a:rPr>
              <a:t>RECEITAS MUNICIPAIS: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7147286"/>
              </p:ext>
            </p:extLst>
          </p:nvPr>
        </p:nvGraphicFramePr>
        <p:xfrm>
          <a:off x="948847" y="1665963"/>
          <a:ext cx="10086582" cy="499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401">
                <a:tc>
                  <a:txBody>
                    <a:bodyPr/>
                    <a:lstStyle/>
                    <a:p>
                      <a:r>
                        <a:rPr lang="pt-BR" dirty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baseline="0" dirty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Cambria" panose="02040503050406030204" pitchFamily="18" charset="0"/>
                        </a:rPr>
                        <a:t>ATÉ O QUADRIMESTRE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Impostos, Taxas e Contribuições de Melhoria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875.362,39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     Impostos Municipais - (1.1.1...)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769.975,79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     Taxas - (1.1.2...)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102.224,60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     Contribuição de Melhoria - (1.1.3...)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3.162,00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Receitas de Contribuições -COSIP - (1.2.4...)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92.544,07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Receita Patrimonial - (1.3.....)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600.597,53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Receitas de Serviços - (1.6.0...)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106.909,95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Outras Receitas Correntes - (1.9.0....)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30.558,15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RECEOTAS DE ALIENAÇÃO</a:t>
                      </a:r>
                      <a:r>
                        <a:rPr lang="pt-BR" sz="2000" b="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DE BENS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94.577,33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RECEOTAS DE AMORTIZAÇÃO DE EMPRÉSTIMO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21.080,50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</a:t>
                      </a:r>
                      <a:r>
                        <a:rPr lang="pt-BR" b="1" baseline="0" dirty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 RECEITAS MUNICIPAIS</a:t>
                      </a:r>
                      <a:endParaRPr lang="pt-BR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1.821.629,92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7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5886"/>
            <a:ext cx="10515600" cy="9645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RECEITAS ESTADUAIS:</a:t>
            </a:r>
            <a:r>
              <a:rPr lang="pt-BR" dirty="0"/>
              <a:t>	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213888"/>
              </p:ext>
            </p:extLst>
          </p:nvPr>
        </p:nvGraphicFramePr>
        <p:xfrm>
          <a:off x="838200" y="1553231"/>
          <a:ext cx="10515600" cy="4881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NATUREZA</a:t>
                      </a:r>
                      <a:r>
                        <a:rPr lang="pt-BR" baseline="0" dirty="0"/>
                        <a:t> DAS 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ATÉ O QUADRIMESTRE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Cambria" panose="02040503050406030204" pitchFamily="18" charset="0"/>
                        </a:rPr>
                        <a:t>ICMS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Cambria" panose="02040503050406030204" pitchFamily="18" charset="0"/>
                        </a:rPr>
                        <a:t>7.038.184,98 </a:t>
                      </a:r>
                      <a:endParaRPr lang="pt-BR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Cambria" panose="02040503050406030204" pitchFamily="18" charset="0"/>
                        </a:rPr>
                        <a:t>IPVA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ambria" panose="02040503050406030204" pitchFamily="18" charset="0"/>
                        </a:rPr>
                        <a:t>570.120,58   </a:t>
                      </a:r>
                      <a:endParaRPr lang="pt-BR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Cambria" panose="02040503050406030204" pitchFamily="18" charset="0"/>
                        </a:rPr>
                        <a:t>IPI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ambria" panose="02040503050406030204" pitchFamily="18" charset="0"/>
                        </a:rPr>
                        <a:t>67.230,62      </a:t>
                      </a:r>
                      <a:endParaRPr lang="pt-BR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aseline="0" dirty="0">
                          <a:latin typeface="Cambria" panose="02040503050406030204" pitchFamily="18" charset="0"/>
                        </a:rPr>
                        <a:t>REPASSE ESTADO P/ SAÚDE – REPASSE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Cambria" panose="02040503050406030204" pitchFamily="18" charset="0"/>
                        </a:rPr>
                        <a:t>165.230,01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Cambria" panose="02040503050406030204" pitchFamily="18" charset="0"/>
                        </a:rPr>
                        <a:t>FEAS – REPASSE</a:t>
                      </a:r>
                      <a:r>
                        <a:rPr lang="pt-BR" sz="2400" baseline="0" dirty="0">
                          <a:latin typeface="Cambria" panose="02040503050406030204" pitchFamily="18" charset="0"/>
                        </a:rPr>
                        <a:t>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Cambria" panose="02040503050406030204" pitchFamily="18" charset="0"/>
                        </a:rPr>
                        <a:t>50.761,41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="1" dirty="0">
                          <a:latin typeface="Cambria" panose="02040503050406030204" pitchFamily="18" charset="0"/>
                        </a:rPr>
                        <a:t>TRANSFERÊNCIAS ESPECIAIS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>
                          <a:latin typeface="Cambria" panose="02040503050406030204" pitchFamily="18" charset="0"/>
                        </a:rPr>
                        <a:t>5.440.558,54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>
                          <a:latin typeface="Cambria" panose="02040503050406030204" pitchFamily="18" charset="0"/>
                        </a:rPr>
                        <a:t>DEMAIS TRANSFERÊNCIAS</a:t>
                      </a:r>
                      <a:r>
                        <a:rPr lang="pt-BR" sz="2400" b="0" baseline="0" dirty="0">
                          <a:latin typeface="Cambria" panose="02040503050406030204" pitchFamily="18" charset="0"/>
                        </a:rPr>
                        <a:t> DO</a:t>
                      </a:r>
                      <a:r>
                        <a:rPr lang="pt-BR" sz="2400" b="0" dirty="0">
                          <a:latin typeface="Cambria" panose="02040503050406030204" pitchFamily="18" charset="0"/>
                        </a:rPr>
                        <a:t> ESTADO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>
                          <a:latin typeface="Cambria" panose="02040503050406030204" pitchFamily="18" charset="0"/>
                        </a:rPr>
                        <a:t>103.972,87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1.535.105,89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LIQUIDO - RECEITAS ESTADUAIS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11.900.953,12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25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1040"/>
            <a:ext cx="10515600" cy="66388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RECEITAS FEDERAIS: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8389"/>
              </p:ext>
            </p:extLst>
          </p:nvPr>
        </p:nvGraphicFramePr>
        <p:xfrm>
          <a:off x="838200" y="1127342"/>
          <a:ext cx="10515600" cy="567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sz="2400" baseline="0" dirty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Cambria" panose="02040503050406030204" pitchFamily="18" charset="0"/>
                        </a:rPr>
                        <a:t>ATÉ O QUADRIMESTRE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FPM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8.368.184,21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ITR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3.729,91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FUNDO ESPECIAL DO PETRÓLEO/CEFEM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185.294,74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05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TRANSF. SUS (ATENÇÃO PRIMÁRIA/MÉDIA</a:t>
                      </a:r>
                      <a:r>
                        <a:rPr lang="pt-BR" sz="2000" baseline="0" dirty="0">
                          <a:latin typeface="Cambria" panose="02040503050406030204" pitchFamily="18" charset="0"/>
                        </a:rPr>
                        <a:t> E ALTA COMP./VIG. SAN. E VIG. EPI.</a:t>
                      </a:r>
                      <a:r>
                        <a:rPr lang="pt-BR" sz="2000" dirty="0">
                          <a:latin typeface="Cambria" panose="020405030504060302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Cambria" panose="02040503050406030204" pitchFamily="18" charset="0"/>
                        </a:rPr>
                        <a:t>506.792,78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Cambria" panose="02040503050406030204" pitchFamily="18" charset="0"/>
                        </a:rPr>
                        <a:t>TRANSF. FNDE (PNAE/PNATE/SALÁRIO EDUCAÇÃO)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191.085,21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Cambria" panose="02040503050406030204" pitchFamily="18" charset="0"/>
                        </a:rPr>
                        <a:t>TRANSF. FNAS (SCFV/PSB/AUXILIO BRASIL)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76.801,19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DEMAIS TRANSF. CORRENTE UNIÃO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161.957,60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TRANSFERÊNCIAS</a:t>
                      </a:r>
                      <a:r>
                        <a:rPr lang="pt-BR" sz="2000" baseline="0" dirty="0">
                          <a:latin typeface="Cambria" panose="02040503050406030204" pitchFamily="18" charset="0"/>
                        </a:rPr>
                        <a:t> DE CONVÊNIOS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305.600,00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TRANSFERÊNCIAS DE EMENDAS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Cambria" panose="02040503050406030204" pitchFamily="18" charset="0"/>
                        </a:rPr>
                        <a:t>550.000,00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1.577.763,79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 RECEITAS UNIÃO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8.771.681,85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7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  <a:latin typeface="Cambria" panose="02040503050406030204" pitchFamily="18" charset="0"/>
              </a:rPr>
              <a:t>RECURSOS FUNDEB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729415"/>
              </p:ext>
            </p:extLst>
          </p:nvPr>
        </p:nvGraphicFramePr>
        <p:xfrm>
          <a:off x="964503" y="1690687"/>
          <a:ext cx="9920614" cy="309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Repasse ao FUNDO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3.112.869,68</a:t>
                      </a:r>
                    </a:p>
                  </a:txBody>
                  <a:tcPr marL="5788" marR="5788" marT="578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Retorno do FUNDO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1.563.411,18</a:t>
                      </a:r>
                    </a:p>
                  </a:txBody>
                  <a:tcPr marL="5788" marR="5788" marT="578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39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( - ) Perda para 2022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1.549.458,50</a:t>
                      </a:r>
                    </a:p>
                  </a:txBody>
                  <a:tcPr marL="5788" marR="5788" marT="578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9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27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Arial Narrow" panose="020B0606020202030204" pitchFamily="34" charset="0"/>
              </a:rPr>
              <a:t>PARA AS DESPESAS ESTÁ SENDO CONSIDERADO O VALOR LIQUIDADO, OU SEJA: OS MATERIAS, SERVIÇOS, OBRAS, EQUIPAMENTOS..... ENTREGUES E EXECUTADOS NO QUADRIMESTRE</a:t>
            </a:r>
          </a:p>
        </p:txBody>
      </p:sp>
    </p:spTree>
    <p:extLst>
      <p:ext uri="{BB962C8B-B14F-4D97-AF65-F5344CB8AC3E}">
        <p14:creationId xmlns:p14="http://schemas.microsoft.com/office/powerpoint/2010/main" val="136748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GABINETE DO PREFEITO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2.002 – MANUTENÇÃO DA ESTRUTURA DO GABINETE DO PREFEITO E VICE PREFEITO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R$ 148.219,55                  NO EXERCÍCIO – R$ 280.439,67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7502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SECRETARIA DE ADMINISTRAÇÃO, 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/>
              <a:t>1.002 – AQUISIÇÃO DE EQUIAMENTOS, MOBILIÁRIOS E VEÍCULOS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R$ 14.278,80           	NO EXERCÍCIO – R$ 16.158,80 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1.004 – AQUISIÇÃO DE IMÓVEL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2.002 – MANUTENÇÃO DAS ATIVIDADES DA SEC. MUN. DE ADM.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R$ 842.132,37        	NO EXERCÍCIO – R$ 1.485.678,28                     </a:t>
            </a:r>
          </a:p>
          <a:p>
            <a:pPr lvl="1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452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1973</Words>
  <Application>Microsoft Office PowerPoint</Application>
  <PresentationFormat>Widescreen</PresentationFormat>
  <Paragraphs>320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Algerian</vt:lpstr>
      <vt:lpstr>Arial</vt:lpstr>
      <vt:lpstr>Arial Narrow</vt:lpstr>
      <vt:lpstr>Calibri</vt:lpstr>
      <vt:lpstr>Calibri Light</vt:lpstr>
      <vt:lpstr>Cambria</vt:lpstr>
      <vt:lpstr>Tema do Office</vt:lpstr>
      <vt:lpstr>AUDIÊNCIA PÚBLICA</vt:lpstr>
      <vt:lpstr>RECEITAS</vt:lpstr>
      <vt:lpstr>RECEITAS 2º QUADRIMESTRE 2022 </vt:lpstr>
      <vt:lpstr>RECEITAS ESTADUAIS: </vt:lpstr>
      <vt:lpstr>RECEITAS FEDERAIS:</vt:lpstr>
      <vt:lpstr>RECURSOS FUNDEB</vt:lpstr>
      <vt:lpstr>PARA AS DESPESAS ESTÁ SENDO CONSIDERADO O VALOR LIQUIDADO, OU SEJA: OS MATERIAS, SERVIÇOS, OBRAS, EQUIPAMENTOS..... ENTREGUES E EXECUTADOS NO QUADRIMESTRE</vt:lpstr>
      <vt:lpstr>GABINETE DO PREFEITO</vt:lpstr>
      <vt:lpstr>SECRETARIA DE ADMINISTRAÇÃO, FINANÇAS E PLANEJAMENTO</vt:lpstr>
      <vt:lpstr>SECRETARIA DE ADMINISTRAÇÃO, FINANÇAS E PLANEJAMENTO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MUNICIOPAL DA EDUCAÇÃO, CULTURA, ESPORTES E TURISMO DEPARTAMENTO DE CULTURA</vt:lpstr>
      <vt:lpstr>SECRETARIA MUNICIPAL DA EDUCAÇÃO, CULTURA, ESPORTES E TURISMO DEPARTAMENTO DE ESPRORTES</vt:lpstr>
      <vt:lpstr>SECRETARIA MUNICIPAL DA EDUCAÇÃO, CULTURA, ESPORTES E TURISMO DEPARTAMENTO DE TURISMO</vt:lpstr>
      <vt:lpstr>FUNDO MUNICIPAL DE SAÚDE</vt:lpstr>
      <vt:lpstr>FUNDO MUNICIPAL DE SAÚDE</vt:lpstr>
      <vt:lpstr>SECRETARIA MUNICIPAL DE ASSITÊNCIA SOCIAL FUNDO MUNICIPAL PARA INFÂNCIA E ADOLESCÊNCIA</vt:lpstr>
      <vt:lpstr>SECRETARIA MUNICIPAL DE ASSITÊNCIA SOCIAL FUNDO MUNICIPAL DE ASSISTÊNCIA SOCIAL</vt:lpstr>
      <vt:lpstr>SECRETARIA MUNICIPAL DE ASSITÊNCIA SOCIAL FUNDO ROTATIVO HABITACIONAL</vt:lpstr>
      <vt:lpstr>SECRETARIA MUNICIPAL DE AGRICULTURA E MEIO AMBIENTE</vt:lpstr>
      <vt:lpstr>SECRETARIA MUNICIPAL DE INFRAESTRUTURA DEPARTAMENTO DE OBRAS E SERVIÇOS URBANOS</vt:lpstr>
      <vt:lpstr>SECRETARIA MUNICIPAL DE INFRAESTRUTURA DEPARTAMENTO DE TRANSPORTE</vt:lpstr>
      <vt:lpstr>LIMITES CONSTITUCIONAIS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2022</dc:title>
  <dc:creator>Usuario</dc:creator>
  <cp:lastModifiedBy>Usuário do Windows</cp:lastModifiedBy>
  <cp:revision>148</cp:revision>
  <dcterms:created xsi:type="dcterms:W3CDTF">2022-06-08T18:37:33Z</dcterms:created>
  <dcterms:modified xsi:type="dcterms:W3CDTF">2022-09-16T10:53:01Z</dcterms:modified>
</cp:coreProperties>
</file>