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64" r:id="rId4"/>
    <p:sldId id="277" r:id="rId5"/>
    <p:sldId id="278" r:id="rId6"/>
    <p:sldId id="279" r:id="rId7"/>
    <p:sldId id="275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80" r:id="rId26"/>
  </p:sldIdLst>
  <p:sldSz cx="12192000" cy="6858000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CC"/>
    <a:srgbClr val="3366CC"/>
    <a:srgbClr val="0066FF"/>
    <a:srgbClr val="3399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11/05/2023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22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11/05/2023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0944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11/05/2023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7019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11/05/2023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6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11/05/2023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2411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11/05/2023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630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11/05/2023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828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11/05/2023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168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11/05/2023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077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11/05/2023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9692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11/05/2023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9358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BFE5D-F21B-4EE0-82C0-2EA87FE9CD46}" type="datetimeFigureOut">
              <a:rPr lang="pt-BR" smtClean="0"/>
              <a:t>11/05/2023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479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651353"/>
            <a:ext cx="9144000" cy="1941535"/>
          </a:xfrm>
        </p:spPr>
        <p:txBody>
          <a:bodyPr anchor="ctr"/>
          <a:lstStyle/>
          <a:p>
            <a:r>
              <a:rPr lang="pt-BR" b="1" i="1" dirty="0" smtClean="0">
                <a:latin typeface="Algerian" panose="04020705040A02060702" pitchFamily="82" charset="0"/>
              </a:rPr>
              <a:t>AUDIÊNCIA PÚBLICA</a:t>
            </a:r>
            <a:endParaRPr lang="pt-BR" b="1" i="1" dirty="0">
              <a:latin typeface="Algerian" panose="04020705040A02060702" pitchFamily="8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244241"/>
            <a:ext cx="9144000" cy="2517731"/>
          </a:xfrm>
        </p:spPr>
        <p:txBody>
          <a:bodyPr anchor="ctr">
            <a:normAutofit/>
          </a:bodyPr>
          <a:lstStyle/>
          <a:p>
            <a:r>
              <a:rPr lang="pt-BR" sz="6000" b="1" dirty="0" smtClean="0">
                <a:latin typeface="Algerian" panose="04020705040A02060702" pitchFamily="82" charset="0"/>
              </a:rPr>
              <a:t>1º QUADRIMESTRE </a:t>
            </a:r>
          </a:p>
          <a:p>
            <a:r>
              <a:rPr lang="pt-BR" sz="6000" b="1" dirty="0" smtClean="0">
                <a:latin typeface="Algerian" panose="04020705040A02060702" pitchFamily="82" charset="0"/>
              </a:rPr>
              <a:t>2023</a:t>
            </a:r>
            <a:endParaRPr lang="pt-BR" sz="6000" b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404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7478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SECRETARIA DE ADMINISTRAÇÃO, FINANÇAS E PLANEJAMENTO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52604"/>
            <a:ext cx="10515600" cy="4924359"/>
          </a:xfrm>
        </p:spPr>
        <p:txBody>
          <a:bodyPr/>
          <a:lstStyle/>
          <a:p>
            <a:r>
              <a:rPr lang="pt-BR" b="1" u="sng" dirty="0" smtClean="0"/>
              <a:t>AÇÃO:</a:t>
            </a:r>
          </a:p>
          <a:p>
            <a:pPr lvl="1"/>
            <a:r>
              <a:rPr lang="pt-BR" dirty="0" smtClean="0"/>
              <a:t>2.004 – MANUTENÇÃO DA SEGURANÇA PÚBLICA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R$ 5.146,37             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R$ 5.146,37                      </a:t>
            </a:r>
          </a:p>
          <a:p>
            <a:pPr lvl="1"/>
            <a:r>
              <a:rPr lang="pt-BR" dirty="0" smtClean="0"/>
              <a:t>2.036 – MANUTENÇÃO DO FUREBOM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4.604,19           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R$ 4.604,19                    </a:t>
            </a:r>
          </a:p>
          <a:p>
            <a:pPr lvl="1"/>
            <a:r>
              <a:rPr lang="pt-BR" dirty="0" smtClean="0"/>
              <a:t>2.037 – MANUTENÇÃO DAS AÇÕES EMERGÊNCIAS DA DEFESA CIVIL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$ 0,00                 </a:t>
            </a:r>
            <a:r>
              <a:rPr lang="pt-BR" b="1" dirty="0">
                <a:solidFill>
                  <a:srgbClr val="FF0000"/>
                </a:solidFill>
              </a:rPr>
              <a:t>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</a:t>
            </a:r>
            <a:r>
              <a:rPr lang="pt-BR" b="1" dirty="0" smtClean="0">
                <a:solidFill>
                  <a:srgbClr val="FF0000"/>
                </a:solidFill>
              </a:rPr>
              <a:t>$ 0,00                      </a:t>
            </a:r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0.001 – PAGAMENTO DE DÍVIDAS E ENCARGOS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119.086,49         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R$ 119.086,49</a:t>
            </a:r>
          </a:p>
          <a:p>
            <a:pPr lvl="1"/>
            <a:r>
              <a:rPr lang="pt-BR" dirty="0" smtClean="0"/>
              <a:t>0.002 – PAGAMENTO DE APOSENTADAS E PENSIONISTAS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R$ 42.901,94          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R$ 42.901,94                    </a:t>
            </a:r>
          </a:p>
          <a:p>
            <a:pPr lvl="1"/>
            <a:r>
              <a:rPr lang="pt-BR" dirty="0" smtClean="0"/>
              <a:t>0.003 – RECOLHIEMNTO DE PASEP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78.463,21          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R$ 78.463,21                     </a:t>
            </a:r>
          </a:p>
          <a:p>
            <a:pPr marL="914400" lvl="2" indent="0">
              <a:buNone/>
            </a:pPr>
            <a:endParaRPr lang="pt-BR" dirty="0" smtClean="0"/>
          </a:p>
          <a:p>
            <a:pPr lvl="2"/>
            <a:endParaRPr lang="pt-BR" dirty="0" smtClean="0"/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2341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13153"/>
          </a:xfrm>
        </p:spPr>
        <p:txBody>
          <a:bodyPr>
            <a:normAutofit/>
          </a:bodyPr>
          <a:lstStyle/>
          <a:p>
            <a:r>
              <a:rPr lang="pt-BR" sz="2000" b="1" dirty="0"/>
              <a:t>SECRETARIA </a:t>
            </a:r>
            <a:r>
              <a:rPr lang="pt-BR" sz="2000" b="1" dirty="0" smtClean="0"/>
              <a:t>MUNICIPAL </a:t>
            </a:r>
            <a:r>
              <a:rPr lang="pt-BR" sz="2000" b="1" dirty="0"/>
              <a:t>DA EDUCAÇÃO, CULTURA, ESPORTES E TURISMO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DEPARTAMENTO DE EDUCAÇÃO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78278"/>
            <a:ext cx="10515600" cy="4598685"/>
          </a:xfrm>
        </p:spPr>
        <p:txBody>
          <a:bodyPr>
            <a:normAutofit lnSpcReduction="10000"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MANUTENÇÃO DA MERENDA ESCOLAR - </a:t>
            </a:r>
            <a:r>
              <a:rPr lang="pt-BR" u="sng" dirty="0" smtClean="0"/>
              <a:t>(AÇÕES 2.010/2.011/2.039)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R$ 61.596,70         	NO EXERCÍCIO – R$ 61.596,70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8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AMPLIAÇÃO E MELHORIAS DAS ESCOLAS - </a:t>
            </a:r>
            <a:r>
              <a:rPr lang="pt-BR" u="sng" dirty="0" smtClean="0"/>
              <a:t>(AÇÕES 1.005/1.006)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R$ 59.102,41         	NO EXERCÍCIO – R$ 59.102,41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8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MANUT. DA ED. INFANTIL EM CRECHE - </a:t>
            </a:r>
            <a:r>
              <a:rPr lang="pt-BR" u="sng" dirty="0" smtClean="0"/>
              <a:t>(AÇÕES 2.007/2.008)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230.294,76         	NO 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230.294,76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800" b="1" dirty="0" smtClean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MANUT. DA ED. INFANTIL PRÉ-ESCOLAR - </a:t>
            </a:r>
            <a:r>
              <a:rPr lang="pt-BR" u="sng" dirty="0" smtClean="0"/>
              <a:t>(AÇÕES 2.040/2.041)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 158.013,75       	NO EXERCÍCIO – R$  158.013,75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8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MANUT DO ENSINO FUNDAMENTAL - </a:t>
            </a:r>
            <a:r>
              <a:rPr lang="pt-BR" u="sng" dirty="0" smtClean="0"/>
              <a:t>(AÇÕES 2.005/2.006)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590.874,28         	NO EXERCÍCIO – R$ 590.874,28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4916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7894"/>
          </a:xfrm>
        </p:spPr>
        <p:txBody>
          <a:bodyPr>
            <a:normAutofit/>
          </a:bodyPr>
          <a:lstStyle/>
          <a:p>
            <a:r>
              <a:rPr lang="pt-BR" sz="2000" b="1" dirty="0"/>
              <a:t>SECRETARIA </a:t>
            </a:r>
            <a:r>
              <a:rPr lang="pt-BR" sz="2000" b="1" dirty="0" smtClean="0"/>
              <a:t>MUNICIPAL </a:t>
            </a:r>
            <a:r>
              <a:rPr lang="pt-BR" sz="2000" b="1" dirty="0"/>
              <a:t>DA EDUCAÇÃO, CULTURA, ESPORTES E TURISMO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DEPARTAMENTO DE EDUCAÇÃO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53020"/>
            <a:ext cx="10515600" cy="4723943"/>
          </a:xfrm>
        </p:spPr>
        <p:txBody>
          <a:bodyPr>
            <a:normAutofit/>
          </a:bodyPr>
          <a:lstStyle/>
          <a:p>
            <a:r>
              <a:rPr lang="pt-BR" b="1" u="sng" dirty="0"/>
              <a:t>AÇÃO</a:t>
            </a:r>
            <a:r>
              <a:rPr lang="pt-BR" b="1" u="sng" dirty="0" smtClean="0"/>
              <a:t>:</a:t>
            </a:r>
          </a:p>
          <a:p>
            <a:pPr lvl="1"/>
            <a:r>
              <a:rPr lang="pt-BR" dirty="0"/>
              <a:t>AQUISIÇÃO DE </a:t>
            </a:r>
            <a:r>
              <a:rPr lang="pt-BR" dirty="0" smtClean="0"/>
              <a:t>VEÍCULOS PARA O TRANSPORTE ESCOLAR </a:t>
            </a:r>
            <a:r>
              <a:rPr lang="pt-BR" dirty="0"/>
              <a:t>- </a:t>
            </a:r>
            <a:r>
              <a:rPr lang="pt-BR" u="sng" dirty="0"/>
              <a:t>(AÇÃO </a:t>
            </a:r>
            <a:r>
              <a:rPr lang="pt-BR" u="sng" dirty="0" smtClean="0"/>
              <a:t>1.007)</a:t>
            </a:r>
            <a:endParaRPr lang="pt-BR" u="sng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AQUISIÇÃO DE EQUIP. E MOBILIÁRIOS P/ EDUCAÇÃO - </a:t>
            </a:r>
            <a:r>
              <a:rPr lang="pt-BR" u="sng" dirty="0" smtClean="0"/>
              <a:t>(AÇÃO 1.008)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 15.498,00          	NO EXERCÍCIO – R$  15.498,00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8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CONST. GINÁSIO DE ESPORTE/CENTRO EVENTOS - </a:t>
            </a:r>
            <a:r>
              <a:rPr lang="pt-BR" u="sng" dirty="0" smtClean="0"/>
              <a:t>(AÇÃO 1.009)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1.260.228,01      </a:t>
            </a:r>
            <a:r>
              <a:rPr lang="pt-BR" b="1" dirty="0" smtClean="0">
                <a:solidFill>
                  <a:srgbClr val="FF0000"/>
                </a:solidFill>
              </a:rPr>
              <a:t>NO </a:t>
            </a:r>
            <a:r>
              <a:rPr lang="pt-BR" b="1" dirty="0">
                <a:solidFill>
                  <a:srgbClr val="FF0000"/>
                </a:solidFill>
              </a:rPr>
              <a:t>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1.260.228,01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8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CONST., REFORMAS E MELHORIAS ABRIGOS P/ ALUNOS- </a:t>
            </a:r>
            <a:r>
              <a:rPr lang="pt-BR" u="sng" dirty="0" smtClean="0"/>
              <a:t>(AÇÃO 1.010)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</a:p>
          <a:p>
            <a:pPr lvl="2"/>
            <a:endParaRPr lang="pt-BR" sz="8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MANUTENÇÃO DO TRANSPORTE ESCOLAR - </a:t>
            </a:r>
            <a:r>
              <a:rPr lang="pt-BR" u="sng" dirty="0" smtClean="0"/>
              <a:t>(AÇÃO 2.009)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263.750,19	NO </a:t>
            </a:r>
            <a:r>
              <a:rPr lang="pt-BR" b="1" dirty="0">
                <a:solidFill>
                  <a:srgbClr val="FF0000"/>
                </a:solidFill>
              </a:rPr>
              <a:t>EXERCÍCIO – R$ 263.750,19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800" b="1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3264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SECRETARIA </a:t>
            </a:r>
            <a:r>
              <a:rPr lang="pt-BR" sz="2000" b="1" dirty="0" smtClean="0"/>
              <a:t>MUNICIPAL </a:t>
            </a:r>
            <a:r>
              <a:rPr lang="pt-BR" sz="2000" b="1" dirty="0"/>
              <a:t>DA EDUCAÇÃO, CULTURA, ESPORTES E TURISMO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DEPARTAMENTO DE EDUCAÇÃO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u="sng" dirty="0"/>
              <a:t>AÇÃO</a:t>
            </a:r>
            <a:r>
              <a:rPr lang="pt-BR" b="1" u="sng" dirty="0" smtClean="0"/>
              <a:t>:</a:t>
            </a:r>
          </a:p>
          <a:p>
            <a:pPr lvl="1"/>
            <a:r>
              <a:rPr lang="pt-BR" dirty="0"/>
              <a:t>MANUTENÇÃO DA SECRETARIA EDUCAÇÃO - </a:t>
            </a:r>
            <a:r>
              <a:rPr lang="pt-BR" u="sng" dirty="0"/>
              <a:t>(AÇÃO 2.012)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R$ 257.041,54 </a:t>
            </a:r>
            <a:r>
              <a:rPr lang="pt-BR" b="1" dirty="0" smtClean="0">
                <a:solidFill>
                  <a:srgbClr val="FF0000"/>
                </a:solidFill>
              </a:rPr>
              <a:t>        </a:t>
            </a:r>
            <a:r>
              <a:rPr lang="pt-BR" b="1" dirty="0">
                <a:solidFill>
                  <a:srgbClr val="FF0000"/>
                </a:solidFill>
              </a:rPr>
              <a:t>	NO 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257.041,54 </a:t>
            </a:r>
            <a:endParaRPr lang="pt-BR" b="1" dirty="0" smtClean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pt-BR" b="1" dirty="0" smtClean="0">
                <a:solidFill>
                  <a:srgbClr val="FF0000"/>
                </a:solidFill>
              </a:rPr>
              <a:t>                     </a:t>
            </a:r>
          </a:p>
          <a:p>
            <a:pPr lvl="1"/>
            <a:r>
              <a:rPr lang="pt-BR" dirty="0" smtClean="0"/>
              <a:t>MANUTENÇÃO DO ENSINO MÉDIO - </a:t>
            </a:r>
            <a:r>
              <a:rPr lang="pt-BR" u="sng" dirty="0" smtClean="0"/>
              <a:t>(AÇÃO 2.013)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$ 0,00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MANUTENÇÃO DO ENSINO SUPERIOR - </a:t>
            </a:r>
            <a:r>
              <a:rPr lang="pt-BR" u="sng" dirty="0" smtClean="0"/>
              <a:t>(AÇÃO 2.014)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$ 0,00    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CONST. MELHORIAS E AMP. DE PARQUE INFANTIL - </a:t>
            </a:r>
            <a:r>
              <a:rPr lang="pt-BR" u="sng" dirty="0" smtClean="0"/>
              <a:t>(AÇÃO 1.011)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0,00                	NO EXERCÍCIO – R</a:t>
            </a:r>
            <a:r>
              <a:rPr lang="pt-BR" b="1" dirty="0" smtClean="0">
                <a:solidFill>
                  <a:srgbClr val="FF0000"/>
                </a:solidFill>
              </a:rPr>
              <a:t>$ 0,00                      </a:t>
            </a:r>
            <a:endParaRPr lang="pt-BR" b="1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209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SECRETARIA </a:t>
            </a:r>
            <a:r>
              <a:rPr lang="pt-BR" sz="2000" b="1" dirty="0" smtClean="0"/>
              <a:t>MUNICIOPAL </a:t>
            </a:r>
            <a:r>
              <a:rPr lang="pt-BR" sz="2000" b="1" dirty="0"/>
              <a:t>DA EDUCAÇÃO, CULTURA, ESPORTES E TURISMO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DEPARTAMENTO DE CULTURA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 smtClean="0"/>
              <a:t>AÇÃO:</a:t>
            </a:r>
          </a:p>
          <a:p>
            <a:pPr lvl="1"/>
            <a:r>
              <a:rPr lang="pt-BR" dirty="0" smtClean="0"/>
              <a:t>1.012 – AQUISIÇÃO DE EQUIPAMENTOS E MOBILIÁRIOS P/ CULTURA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$ 0,00  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2.015 – MANUTENÇÃO DA CULTURA NO MUNICÍPIO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23.371,69           	NO 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23.371,69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374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SECRETARIA </a:t>
            </a:r>
            <a:r>
              <a:rPr lang="pt-BR" sz="2000" b="1" dirty="0" smtClean="0"/>
              <a:t>MUNICIPAL </a:t>
            </a:r>
            <a:r>
              <a:rPr lang="pt-BR" sz="2000" b="1" dirty="0"/>
              <a:t>DA EDUCAÇÃO, CULTURA, ESPORTES E TURISMO</a:t>
            </a:r>
            <a:r>
              <a:rPr lang="pt-BR" b="1" dirty="0"/>
              <a:t/>
            </a:r>
            <a:br>
              <a:rPr lang="pt-BR" b="1" dirty="0"/>
            </a:br>
            <a:r>
              <a:rPr lang="pt-BR" b="1" dirty="0"/>
              <a:t>DEPARTAMENTO </a:t>
            </a:r>
            <a:r>
              <a:rPr lang="pt-BR" b="1" smtClean="0"/>
              <a:t>DE ESPORTES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 smtClean="0"/>
              <a:t>AÇÃO</a:t>
            </a:r>
            <a:r>
              <a:rPr lang="pt-BR" b="1" dirty="0" smtClean="0"/>
              <a:t>:</a:t>
            </a:r>
          </a:p>
          <a:p>
            <a:pPr lvl="1"/>
            <a:r>
              <a:rPr lang="pt-BR" dirty="0" smtClean="0"/>
              <a:t>1.013 – AQUISIÇÃO DE EQUIP. E MAT. PERMANENTE P/ ESPORTE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1.014 – CONSTRUÇÃ/AMPLIAÇÃO DE CENTROS ESPORTIVOS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2.016 – MANUTENÇÃO DO ESPORTE MUNICIPAL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R$ 39.652,54        	NO EXERCÍCIO – R$ 39.652,54                   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7870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000" b="1" dirty="0" smtClean="0"/>
              <a:t>SECRETARIA MUNICIPAL DA EDUCAÇÃO, CULTURA, ESPORTES E TURISMO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DEPARTAMENTO DE TURISMO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 smtClean="0"/>
              <a:t>AÇÃO:</a:t>
            </a:r>
          </a:p>
          <a:p>
            <a:pPr lvl="1" fontAlgn="ctr"/>
            <a:r>
              <a:rPr lang="pt-BR" dirty="0" smtClean="0"/>
              <a:t>1.041 – </a:t>
            </a:r>
            <a:r>
              <a:rPr lang="pt-BR" dirty="0"/>
              <a:t>CONSTRUÇÃO DE SANTUÁRIO NA LINHA XV DE NOVEMBRO</a:t>
            </a:r>
            <a:endParaRPr lang="pt-BR" dirty="0">
              <a:solidFill>
                <a:srgbClr val="000000"/>
              </a:solidFill>
            </a:endParaRPr>
          </a:p>
          <a:p>
            <a:pPr lvl="2"/>
            <a:r>
              <a:rPr lang="pt-BR" b="1" dirty="0" smtClean="0">
                <a:solidFill>
                  <a:srgbClr val="FF0000"/>
                </a:solidFill>
              </a:rPr>
              <a:t>NO </a:t>
            </a:r>
            <a:r>
              <a:rPr lang="pt-BR" b="1" dirty="0">
                <a:solidFill>
                  <a:srgbClr val="FF0000"/>
                </a:solidFill>
              </a:rPr>
              <a:t>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</a:t>
            </a:r>
          </a:p>
          <a:p>
            <a:pPr marL="914400" lvl="2" indent="0">
              <a:buNone/>
            </a:pPr>
            <a:r>
              <a:rPr lang="pt-BR" b="1" dirty="0" smtClean="0">
                <a:solidFill>
                  <a:srgbClr val="FF0000"/>
                </a:solidFill>
              </a:rPr>
              <a:t>                     </a:t>
            </a:r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2.017 – MANUTENÇÃO DO DEPARTAMENTO DE TURISMO NO MUNICÍPIO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R$ 0,00               	NO EXERCÍCIO – R$ 0,00                   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9399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5159"/>
          </a:xfrm>
        </p:spPr>
        <p:txBody>
          <a:bodyPr/>
          <a:lstStyle/>
          <a:p>
            <a:r>
              <a:rPr lang="pt-BR" b="1" dirty="0" smtClean="0"/>
              <a:t>FUNDO MUNICIPAL DE SAÚDE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40701"/>
            <a:ext cx="10515600" cy="4809995"/>
          </a:xfrm>
        </p:spPr>
        <p:txBody>
          <a:bodyPr>
            <a:normAutofit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AMPLIAÇÃO, MELHORIAS E REF. UNIDADE DE SAÚDE - </a:t>
            </a:r>
            <a:r>
              <a:rPr lang="pt-BR" u="sng" dirty="0" smtClean="0"/>
              <a:t>(AÇÃO 1.015)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67.631,19        	NO 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67.631,19 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AQUISIÇÃO </a:t>
            </a:r>
            <a:r>
              <a:rPr lang="pt-BR" dirty="0"/>
              <a:t>DE </a:t>
            </a:r>
            <a:r>
              <a:rPr lang="pt-BR" dirty="0" smtClean="0"/>
              <a:t>VEÍCULOS, EQUIP. E MOBILIÁRIOS </a:t>
            </a:r>
            <a:r>
              <a:rPr lang="pt-BR" dirty="0"/>
              <a:t>- </a:t>
            </a:r>
            <a:r>
              <a:rPr lang="pt-BR" u="sng" dirty="0"/>
              <a:t>(AÇÃO </a:t>
            </a:r>
            <a:r>
              <a:rPr lang="pt-BR" u="sng" dirty="0" smtClean="0"/>
              <a:t>1.016)</a:t>
            </a:r>
            <a:endParaRPr lang="pt-BR" u="sng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R$ 5.600,00         	NO EXERCÍCIO – R$ 5.600,00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VIGILÂNCIA SANITÁRIA </a:t>
            </a:r>
            <a:r>
              <a:rPr lang="pt-BR" dirty="0"/>
              <a:t>- </a:t>
            </a:r>
            <a:r>
              <a:rPr lang="pt-BR" u="sng" dirty="0"/>
              <a:t>(</a:t>
            </a:r>
            <a:r>
              <a:rPr lang="pt-BR" u="sng" dirty="0" smtClean="0"/>
              <a:t>AÇÃO 2.018)</a:t>
            </a:r>
            <a:endParaRPr lang="pt-BR" u="sng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1.121,97              </a:t>
            </a:r>
            <a:r>
              <a:rPr lang="pt-BR" b="1" dirty="0">
                <a:solidFill>
                  <a:srgbClr val="FF0000"/>
                </a:solidFill>
              </a:rPr>
              <a:t>	NO EXERCÍCIO – R$ 1.121,97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VIGILÂNCIA EPIDEOMOLÓCIA EM SAÚDE </a:t>
            </a:r>
            <a:r>
              <a:rPr lang="pt-BR" dirty="0"/>
              <a:t>- </a:t>
            </a:r>
            <a:r>
              <a:rPr lang="pt-BR" u="sng" dirty="0"/>
              <a:t>(AÇÃO </a:t>
            </a:r>
            <a:r>
              <a:rPr lang="pt-BR" u="sng" dirty="0" smtClean="0"/>
              <a:t>2.019)</a:t>
            </a:r>
            <a:endParaRPr lang="pt-BR" u="sng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23.054,20	NO </a:t>
            </a:r>
            <a:r>
              <a:rPr lang="pt-BR" b="1" dirty="0">
                <a:solidFill>
                  <a:srgbClr val="FF0000"/>
                </a:solidFill>
              </a:rPr>
              <a:t>EXERCÍCIO – R$ 23.054,20</a:t>
            </a:r>
          </a:p>
          <a:p>
            <a:pPr lvl="1"/>
            <a:endParaRPr lang="pt-BR" dirty="0" smtClean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8940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63050"/>
          </a:xfrm>
        </p:spPr>
        <p:txBody>
          <a:bodyPr/>
          <a:lstStyle/>
          <a:p>
            <a:r>
              <a:rPr lang="pt-BR" b="1" dirty="0"/>
              <a:t>FUNDO MUNICIPAL DE SAÚDE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28175"/>
            <a:ext cx="10515600" cy="4648788"/>
          </a:xfrm>
        </p:spPr>
        <p:txBody>
          <a:bodyPr>
            <a:normAutofit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ASISTÊNCIA </a:t>
            </a:r>
            <a:r>
              <a:rPr lang="pt-BR" dirty="0"/>
              <a:t>FARMACÊUTICA EM SAÚDE - </a:t>
            </a:r>
            <a:r>
              <a:rPr lang="pt-BR" u="sng" dirty="0"/>
              <a:t>(AÇÃO 2.021)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$ 0,00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ATENÇÃO </a:t>
            </a:r>
            <a:r>
              <a:rPr lang="pt-BR" dirty="0"/>
              <a:t>BÁSICA EM SAÚDE - </a:t>
            </a:r>
            <a:r>
              <a:rPr lang="pt-BR" u="sng" dirty="0"/>
              <a:t>(AÇÕES 2.020/2023)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$ 1.502.051,17	NO </a:t>
            </a:r>
            <a:r>
              <a:rPr lang="pt-BR" b="1" dirty="0">
                <a:solidFill>
                  <a:srgbClr val="FF0000"/>
                </a:solidFill>
              </a:rPr>
              <a:t>EXERCÍCIO – R$ 1.502.051,17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MÉDIA E ALTA COMPLEXIDADE EM SAÚDE </a:t>
            </a:r>
            <a:r>
              <a:rPr lang="pt-BR" dirty="0"/>
              <a:t>- </a:t>
            </a:r>
            <a:r>
              <a:rPr lang="pt-BR" u="sng" dirty="0"/>
              <a:t>(</a:t>
            </a:r>
            <a:r>
              <a:rPr lang="pt-BR" u="sng" dirty="0" smtClean="0"/>
              <a:t>AÇÃO 2.022)</a:t>
            </a:r>
            <a:endParaRPr lang="pt-BR" u="sng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R$ 360,00         	NO EXERCÍCIO – R$ 360,00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ENFRENTAMENTO </a:t>
            </a:r>
            <a:r>
              <a:rPr lang="pt-BR" dirty="0"/>
              <a:t>DE EMERGÊNCIAS </a:t>
            </a:r>
            <a:r>
              <a:rPr lang="pt-BR" sz="1000" dirty="0"/>
              <a:t>(PANDEMIAS/CALAMIDADE)</a:t>
            </a:r>
            <a:r>
              <a:rPr lang="pt-BR" dirty="0"/>
              <a:t> - </a:t>
            </a:r>
            <a:r>
              <a:rPr lang="pt-BR" u="sng" dirty="0"/>
              <a:t>(AÇÃO 2.024)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  <a:endParaRPr lang="pt-BR" b="1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69874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000" b="1" dirty="0"/>
              <a:t>SECRETARIA MUNICIPAL DE ASSITÊNCIA SOCIAL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sz="4000" b="1" dirty="0" smtClean="0"/>
              <a:t>FUNDO MUNICIPAL PARA INFÂNCIA E ADOLESCÊNCIA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u="sng" dirty="0" smtClean="0"/>
              <a:t>AÇÃO:</a:t>
            </a:r>
          </a:p>
          <a:p>
            <a:pPr lvl="1" fontAlgn="ctr"/>
            <a:r>
              <a:rPr lang="pt-BR" dirty="0" smtClean="0"/>
              <a:t>1.042 - </a:t>
            </a:r>
            <a:r>
              <a:rPr lang="pt-BR" dirty="0"/>
              <a:t>EDIFICAÇÃO/AMPLIAÇÃO DE ESPAÇO FÍSICO PARA INSTALAÇÃO DO CONSELHO </a:t>
            </a:r>
            <a:r>
              <a:rPr lang="pt-BR" dirty="0" smtClean="0"/>
              <a:t>TUTELAR</a:t>
            </a:r>
          </a:p>
          <a:p>
            <a:pPr lvl="2"/>
            <a:r>
              <a:rPr lang="pt-BR" sz="2400" b="1" dirty="0" smtClean="0">
                <a:solidFill>
                  <a:srgbClr val="FF0000"/>
                </a:solidFill>
              </a:rPr>
              <a:t>NO </a:t>
            </a:r>
            <a:r>
              <a:rPr lang="pt-BR" sz="2400" b="1" dirty="0">
                <a:solidFill>
                  <a:srgbClr val="FF0000"/>
                </a:solidFill>
              </a:rPr>
              <a:t>QUADRIMESTRE - R</a:t>
            </a:r>
            <a:r>
              <a:rPr lang="pt-BR" sz="2400" b="1" dirty="0" smtClean="0">
                <a:solidFill>
                  <a:srgbClr val="FF0000"/>
                </a:solidFill>
              </a:rPr>
              <a:t>$ 0,00           </a:t>
            </a:r>
            <a:r>
              <a:rPr lang="pt-BR" sz="2400" b="1" dirty="0">
                <a:solidFill>
                  <a:srgbClr val="FF0000"/>
                </a:solidFill>
              </a:rPr>
              <a:t>	NO EXERCÍCIO – R$ </a:t>
            </a:r>
            <a:r>
              <a:rPr lang="pt-BR" sz="2400" b="1" dirty="0" smtClean="0">
                <a:solidFill>
                  <a:srgbClr val="FF0000"/>
                </a:solidFill>
              </a:rPr>
              <a:t>0,00</a:t>
            </a:r>
          </a:p>
          <a:p>
            <a:pPr marL="914400" lvl="2" indent="0">
              <a:buNone/>
            </a:pPr>
            <a:r>
              <a:rPr lang="pt-BR" sz="2400" b="1" dirty="0" smtClean="0">
                <a:solidFill>
                  <a:srgbClr val="FF0000"/>
                </a:solidFill>
              </a:rPr>
              <a:t>                      </a:t>
            </a:r>
          </a:p>
          <a:p>
            <a:pPr lvl="1"/>
            <a:r>
              <a:rPr lang="pt-BR" dirty="0"/>
              <a:t>2.025 - ATENÇÃO A CRIANÇA E AO ADOLESCENTE </a:t>
            </a:r>
          </a:p>
          <a:p>
            <a:pPr lvl="2"/>
            <a:r>
              <a:rPr lang="pt-BR" sz="2400" b="1" dirty="0">
                <a:solidFill>
                  <a:srgbClr val="FF0000"/>
                </a:solidFill>
              </a:rPr>
              <a:t>NO QUADRIMESTRE - R$ 0,00           	NO EXERCÍCIO – R$ </a:t>
            </a:r>
            <a:r>
              <a:rPr lang="pt-BR" sz="2400" b="1" dirty="0" smtClean="0">
                <a:solidFill>
                  <a:srgbClr val="FF0000"/>
                </a:solidFill>
              </a:rPr>
              <a:t>0,00</a:t>
            </a:r>
          </a:p>
          <a:p>
            <a:pPr marL="914400" lvl="2" indent="0">
              <a:buNone/>
            </a:pPr>
            <a:r>
              <a:rPr lang="pt-BR" sz="2400" b="1" dirty="0" smtClean="0">
                <a:solidFill>
                  <a:srgbClr val="FF0000"/>
                </a:solidFill>
              </a:rPr>
              <a:t>                      </a:t>
            </a:r>
            <a:endParaRPr lang="pt-BR" sz="24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2.038 - CONSELHO TUTELAR </a:t>
            </a:r>
          </a:p>
          <a:p>
            <a:pPr lvl="2"/>
            <a:r>
              <a:rPr lang="pt-BR" sz="2400" b="1" dirty="0">
                <a:solidFill>
                  <a:srgbClr val="FF0000"/>
                </a:solidFill>
              </a:rPr>
              <a:t>NO QUADRIMESTRE - R$ 47.018,18           	NO EXERCÍCIO – R$ 47.018,18                       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1414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5368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0000FF"/>
                </a:solidFill>
                <a:latin typeface="Algerian" panose="04020705040A02060702" pitchFamily="82" charset="0"/>
              </a:rPr>
              <a:t>RECEITAS</a:t>
            </a:r>
            <a:endParaRPr lang="pt-BR" b="1" dirty="0">
              <a:solidFill>
                <a:srgbClr val="0000FF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36403"/>
              </p:ext>
            </p:extLst>
          </p:nvPr>
        </p:nvGraphicFramePr>
        <p:xfrm>
          <a:off x="838200" y="1359461"/>
          <a:ext cx="10515600" cy="4638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712"/>
                <a:gridCol w="3407080"/>
                <a:gridCol w="2386208"/>
                <a:gridCol w="1752600"/>
              </a:tblGrid>
              <a:tr h="885118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 smtClean="0">
                          <a:latin typeface="Cambria" panose="02040503050406030204" pitchFamily="18" charset="0"/>
                        </a:rPr>
                        <a:t>PREVISÃO TOTAL PARA O EXERCÍCIO  R$ 30.045.360,00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25504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PERÍODO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PREVISTO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REALIZADO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%</a:t>
                      </a:r>
                      <a:endParaRPr lang="pt-BR" b="1" dirty="0"/>
                    </a:p>
                  </a:txBody>
                  <a:tcPr anchor="ctr"/>
                </a:tc>
              </a:tr>
              <a:tr h="7255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1º QUADRIMESTRE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9.500.163,54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9.702.570,98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102,13 %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7255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2º QUADRIMESTRE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9.478.694,09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%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7255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3º QUADRIMESTRE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11.066.502,37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%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851635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RECEITAS EFETIVAMENTE REALIZADA</a:t>
                      </a:r>
                      <a:r>
                        <a:rPr lang="pt-BR" sz="2400" b="1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 N</a:t>
                      </a:r>
                      <a:r>
                        <a:rPr lang="pt-BR" sz="24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O EXERCÍCIO  R$</a:t>
                      </a:r>
                      <a:r>
                        <a:rPr lang="pt-BR" sz="2400" b="1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 9.702,570,98</a:t>
                      </a:r>
                      <a:endParaRPr lang="pt-BR" sz="2400" b="1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400" b="1" dirty="0" smtClean="0">
                        <a:latin typeface="Cambria" panose="02040503050406030204" pitchFamily="18" charset="0"/>
                      </a:endParaRPr>
                    </a:p>
                  </a:txBody>
                  <a:tcPr anchor="ctr">
                    <a:solidFill>
                      <a:srgbClr val="0066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89329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SECRETARIA MUNICIPAL DE ASSITÊNCIA SOCIAL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FUNDO MUNICIPAL DE ASSISTÊNCIA SOCIAL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60215"/>
          </a:xfrm>
        </p:spPr>
        <p:txBody>
          <a:bodyPr>
            <a:normAutofit fontScale="85000" lnSpcReduction="20000"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1.017 – AQUISIÇÃO DE VEÍCULOS, EQUIP. E MOBILIÁRIOS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$ 0,00  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1.018 </a:t>
            </a:r>
            <a:r>
              <a:rPr lang="pt-BR" dirty="0"/>
              <a:t>– </a:t>
            </a:r>
            <a:r>
              <a:rPr lang="pt-BR" dirty="0" smtClean="0"/>
              <a:t>CONSTRUÇÃO/AMPLIAÇÃO E MELHORIAS NO CRAS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$ 0,00     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</a:t>
            </a:r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2.026 </a:t>
            </a:r>
            <a:r>
              <a:rPr lang="pt-BR" dirty="0"/>
              <a:t>– </a:t>
            </a:r>
            <a:r>
              <a:rPr lang="pt-BR" dirty="0" smtClean="0"/>
              <a:t>MANUTENÇÃO SECRETARIA DE ASSISTÊNCIA SOCIAL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195.637,33    </a:t>
            </a:r>
            <a:r>
              <a:rPr lang="pt-BR" b="1" dirty="0">
                <a:solidFill>
                  <a:srgbClr val="FF0000"/>
                </a:solidFill>
              </a:rPr>
              <a:t>	NO EXERCÍCIO – R$ 195.637,33            </a:t>
            </a:r>
          </a:p>
          <a:p>
            <a:pPr lvl="1"/>
            <a:r>
              <a:rPr lang="pt-BR" dirty="0" smtClean="0"/>
              <a:t>2.027 </a:t>
            </a:r>
            <a:r>
              <a:rPr lang="pt-BR" dirty="0"/>
              <a:t>– </a:t>
            </a:r>
            <a:r>
              <a:rPr lang="pt-BR" dirty="0" smtClean="0"/>
              <a:t>PROG. PROTEÇÃO SOCIAL ESPECIAL - MÉDIA E ALTA COMPLEXIDADE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R$ 7.812,00 </a:t>
            </a:r>
            <a:r>
              <a:rPr lang="pt-BR" b="1" dirty="0" smtClean="0">
                <a:solidFill>
                  <a:srgbClr val="FF0000"/>
                </a:solidFill>
              </a:rPr>
              <a:t>       </a:t>
            </a:r>
            <a:r>
              <a:rPr lang="pt-BR" b="1" dirty="0">
                <a:solidFill>
                  <a:srgbClr val="FF0000"/>
                </a:solidFill>
              </a:rPr>
              <a:t>	NO 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7.812,00                       </a:t>
            </a:r>
          </a:p>
          <a:p>
            <a:pPr lvl="1"/>
            <a:r>
              <a:rPr lang="pt-BR" dirty="0" smtClean="0"/>
              <a:t>2.028 </a:t>
            </a:r>
            <a:r>
              <a:rPr lang="pt-BR" dirty="0"/>
              <a:t>– </a:t>
            </a:r>
            <a:r>
              <a:rPr lang="pt-BR" dirty="0" smtClean="0"/>
              <a:t>PROGRAMA BOLSA FAMÍLIA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 </a:t>
            </a:r>
            <a:r>
              <a:rPr lang="pt-BR" b="1" dirty="0" smtClean="0">
                <a:solidFill>
                  <a:srgbClr val="FF0000"/>
                </a:solidFill>
              </a:rPr>
              <a:t>3.904,91       </a:t>
            </a:r>
            <a:r>
              <a:rPr lang="pt-BR" b="1" dirty="0">
                <a:solidFill>
                  <a:srgbClr val="FF0000"/>
                </a:solidFill>
              </a:rPr>
              <a:t>	NO EXERCÍCIO – R$ 3.904,91                      </a:t>
            </a:r>
          </a:p>
          <a:p>
            <a:pPr lvl="1"/>
            <a:r>
              <a:rPr lang="pt-BR" dirty="0" smtClean="0"/>
              <a:t>2.029 </a:t>
            </a:r>
            <a:r>
              <a:rPr lang="pt-BR" dirty="0"/>
              <a:t>– </a:t>
            </a:r>
            <a:r>
              <a:rPr lang="pt-BR" dirty="0" smtClean="0"/>
              <a:t>PROGRAMA DE PROTEÇÃO SOCIAL BÁSICA E SERVIÇOS DE VÍNCULOS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R$ 43.318,79 </a:t>
            </a:r>
            <a:r>
              <a:rPr lang="pt-BR" b="1" dirty="0" smtClean="0">
                <a:solidFill>
                  <a:srgbClr val="FF0000"/>
                </a:solidFill>
              </a:rPr>
              <a:t>     </a:t>
            </a:r>
            <a:r>
              <a:rPr lang="pt-BR" b="1" dirty="0">
                <a:solidFill>
                  <a:srgbClr val="FF0000"/>
                </a:solidFill>
              </a:rPr>
              <a:t>	NO EXERCÍCIO – R$ 43.318,79                      </a:t>
            </a:r>
          </a:p>
          <a:p>
            <a:pPr lvl="1"/>
            <a:r>
              <a:rPr lang="pt-BR" dirty="0" smtClean="0"/>
              <a:t>2.030 – PROGRAMA DE BENEFÍCIOS EVENTUAIS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$ 8.729,60        </a:t>
            </a:r>
            <a:r>
              <a:rPr lang="pt-BR" b="1" dirty="0">
                <a:solidFill>
                  <a:srgbClr val="FF0000"/>
                </a:solidFill>
              </a:rPr>
              <a:t>	NO EXERCÍCIO – R$ 8.729,60                    </a:t>
            </a:r>
          </a:p>
          <a:p>
            <a:pPr lvl="1"/>
            <a:r>
              <a:rPr lang="pt-BR" dirty="0" smtClean="0"/>
              <a:t>2.043 </a:t>
            </a:r>
            <a:r>
              <a:rPr lang="pt-BR" dirty="0"/>
              <a:t>– ATENÇÃO A TERCEIRA IDADE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18.038,23      </a:t>
            </a:r>
            <a:r>
              <a:rPr lang="pt-BR" b="1" dirty="0">
                <a:solidFill>
                  <a:srgbClr val="FF0000"/>
                </a:solidFill>
              </a:rPr>
              <a:t>	NO EXERCÍCIO – R$ 18.038,23                 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21306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1800" b="1" dirty="0" smtClean="0"/>
              <a:t>SECRETARIA MUNICIPAL DE ASSITÊNCIA SOCIAL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FUNDO ROTATIVO HABITACIONAL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90805"/>
            <a:ext cx="10515600" cy="4008329"/>
          </a:xfrm>
        </p:spPr>
        <p:txBody>
          <a:bodyPr/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1.019 </a:t>
            </a:r>
            <a:r>
              <a:rPr lang="pt-BR" dirty="0"/>
              <a:t>– </a:t>
            </a:r>
            <a:r>
              <a:rPr lang="pt-BR" dirty="0" smtClean="0"/>
              <a:t>CONSTRUÇÃO/MELHORIAS DE UNIDADES HABITACIONAIS URBANAS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 </a:t>
            </a:r>
            <a:r>
              <a:rPr lang="pt-BR" b="1" dirty="0" smtClean="0">
                <a:solidFill>
                  <a:srgbClr val="FF0000"/>
                </a:solidFill>
              </a:rPr>
              <a:t>0,00         </a:t>
            </a:r>
            <a:r>
              <a:rPr lang="pt-BR" b="1" dirty="0">
                <a:solidFill>
                  <a:srgbClr val="FF0000"/>
                </a:solidFill>
              </a:rPr>
              <a:t>	NO EXERCÍCIO – R$ 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1.020 </a:t>
            </a:r>
            <a:r>
              <a:rPr lang="pt-BR" dirty="0"/>
              <a:t>– CONSTRUÇÃO/MELHORIAS DE UNIDADES HABITACIONAIS </a:t>
            </a:r>
            <a:r>
              <a:rPr lang="pt-BR" dirty="0" smtClean="0"/>
              <a:t>RURAIS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 </a:t>
            </a:r>
            <a:r>
              <a:rPr lang="pt-BR" b="1" dirty="0">
                <a:solidFill>
                  <a:srgbClr val="FF0000"/>
                </a:solidFill>
              </a:rPr>
              <a:t>	NO EXERCÍCIO – R</a:t>
            </a:r>
            <a:r>
              <a:rPr lang="pt-BR" b="1" dirty="0" smtClean="0">
                <a:solidFill>
                  <a:srgbClr val="FF0000"/>
                </a:solidFill>
              </a:rPr>
              <a:t>$ 0,00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2.031 </a:t>
            </a:r>
            <a:r>
              <a:rPr lang="pt-BR" dirty="0"/>
              <a:t>– </a:t>
            </a:r>
            <a:r>
              <a:rPr lang="pt-BR" dirty="0" smtClean="0"/>
              <a:t>MANUTENÇÃO DAS ATIVIDADES DO DEPARTAMENTO DE  HABITAÇÃO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  <a:endParaRPr lang="pt-BR" b="1" dirty="0">
              <a:solidFill>
                <a:srgbClr val="FF0000"/>
              </a:solidFill>
            </a:endParaRPr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87704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426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SECRETARIA MUNICIPAL DE AGRICULTURA E MEIO AMBIENTE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27552"/>
            <a:ext cx="10515600" cy="4949411"/>
          </a:xfrm>
        </p:spPr>
        <p:txBody>
          <a:bodyPr>
            <a:normAutofit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1.021 </a:t>
            </a:r>
            <a:r>
              <a:rPr lang="pt-BR" dirty="0"/>
              <a:t>– </a:t>
            </a:r>
            <a:r>
              <a:rPr lang="pt-BR" dirty="0" smtClean="0"/>
              <a:t>AQUISIÇÃO DE MÁQUINAS, EQUIPAMENTOS E VEÍCULOS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$ 0,00                </a:t>
            </a:r>
            <a:r>
              <a:rPr lang="pt-BR" b="1" dirty="0">
                <a:solidFill>
                  <a:srgbClr val="FF0000"/>
                </a:solidFill>
              </a:rPr>
              <a:t>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 </a:t>
            </a: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1.022 </a:t>
            </a:r>
            <a:r>
              <a:rPr lang="pt-BR" dirty="0"/>
              <a:t>– </a:t>
            </a:r>
            <a:r>
              <a:rPr lang="pt-BR" dirty="0" smtClean="0"/>
              <a:t>PERFURAÇÃO DE POÇOS ARTESIANOS COM INST. E AMPL. REDE ÁGUA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  </a:t>
            </a:r>
            <a:r>
              <a:rPr lang="pt-BR" b="1" dirty="0">
                <a:solidFill>
                  <a:srgbClr val="FF0000"/>
                </a:solidFill>
              </a:rPr>
              <a:t>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</a:t>
            </a:r>
            <a:r>
              <a:rPr lang="pt-BR" b="1" dirty="0" smtClean="0">
                <a:solidFill>
                  <a:srgbClr val="FF0000"/>
                </a:solidFill>
              </a:rPr>
              <a:t>$ 0,00                      </a:t>
            </a: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1.023 </a:t>
            </a:r>
            <a:r>
              <a:rPr lang="pt-BR" dirty="0"/>
              <a:t>– </a:t>
            </a:r>
            <a:r>
              <a:rPr lang="pt-BR" dirty="0" smtClean="0"/>
              <a:t>APOIO A TELEFONIA E INTERNET NA ÁREA RURAL DO MUNICÍPIO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$ 0,00 	                </a:t>
            </a:r>
            <a:r>
              <a:rPr lang="pt-BR" b="1" dirty="0">
                <a:solidFill>
                  <a:srgbClr val="FF0000"/>
                </a:solidFill>
              </a:rPr>
              <a:t>	NO EXERCÍCIO – R</a:t>
            </a:r>
            <a:r>
              <a:rPr lang="pt-BR" b="1" dirty="0" smtClean="0">
                <a:solidFill>
                  <a:srgbClr val="FF0000"/>
                </a:solidFill>
              </a:rPr>
              <a:t>$ 0,00                    </a:t>
            </a: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2.032 </a:t>
            </a:r>
            <a:r>
              <a:rPr lang="pt-BR" dirty="0"/>
              <a:t>– </a:t>
            </a:r>
            <a:r>
              <a:rPr lang="pt-BR" dirty="0" smtClean="0"/>
              <a:t>MANUT. DA SEC. MUNICIPAL DE AGRICULTURA E MEIO AMBIENTE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$ 275.913,17                </a:t>
            </a:r>
            <a:r>
              <a:rPr lang="pt-BR" b="1" dirty="0">
                <a:solidFill>
                  <a:srgbClr val="FF0000"/>
                </a:solidFill>
              </a:rPr>
              <a:t>	NO EXERCÍCIO – R$ 275.913,17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2.033 </a:t>
            </a:r>
            <a:r>
              <a:rPr lang="pt-BR" dirty="0"/>
              <a:t>– </a:t>
            </a:r>
            <a:r>
              <a:rPr lang="pt-BR" dirty="0" smtClean="0"/>
              <a:t>APOIO AO PRODUTOR RURAL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$ 340.761,49               </a:t>
            </a:r>
            <a:r>
              <a:rPr lang="pt-BR" b="1" dirty="0">
                <a:solidFill>
                  <a:srgbClr val="FF0000"/>
                </a:solidFill>
              </a:rPr>
              <a:t>	NO EXERCÍCIO – R$ 340.761,49                   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46115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1800" b="1" dirty="0"/>
              <a:t>SECRETARIA MUNICIPAL DE INFRAESTRUTURA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DEPARTAMENTO DE OBRAS E SERVIÇOS URBANOS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70000" lnSpcReduction="20000"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1.024 </a:t>
            </a:r>
            <a:r>
              <a:rPr lang="pt-BR" dirty="0"/>
              <a:t>– </a:t>
            </a:r>
            <a:r>
              <a:rPr lang="pt-BR" dirty="0" smtClean="0"/>
              <a:t>PAVIMENTAÇÃO DE VIAS URBANAS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816.749,63         	NO EXERCÍCIO – R$ 816.749,63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9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1.025 </a:t>
            </a:r>
            <a:r>
              <a:rPr lang="pt-BR" dirty="0"/>
              <a:t>– </a:t>
            </a:r>
            <a:r>
              <a:rPr lang="pt-BR" dirty="0" smtClean="0"/>
              <a:t>EDIFICAÇÕES PARA BARRAÇÕES INDUSTRIAIS 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1.026 </a:t>
            </a:r>
            <a:r>
              <a:rPr lang="pt-BR" dirty="0"/>
              <a:t>– </a:t>
            </a:r>
            <a:r>
              <a:rPr lang="pt-BR" dirty="0" smtClean="0"/>
              <a:t>CONSTRUÇÃO DE CICLOVIAS E PASSEIOS PÚBLICOS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</a:t>
            </a:r>
          </a:p>
          <a:p>
            <a:pPr marL="914400" lvl="2" indent="0">
              <a:buNone/>
            </a:pPr>
            <a:r>
              <a:rPr lang="pt-BR" sz="1000" b="1" dirty="0" smtClean="0">
                <a:solidFill>
                  <a:srgbClr val="FF0000"/>
                </a:solidFill>
              </a:rPr>
              <a:t>                    </a:t>
            </a:r>
          </a:p>
          <a:p>
            <a:pPr lvl="1"/>
            <a:r>
              <a:rPr lang="pt-BR" dirty="0" smtClean="0"/>
              <a:t>1.043 </a:t>
            </a:r>
            <a:r>
              <a:rPr lang="pt-BR" dirty="0"/>
              <a:t>– </a:t>
            </a:r>
            <a:r>
              <a:rPr lang="pt-BR" dirty="0">
                <a:latin typeface="Cambria" panose="02040503050406030204" pitchFamily="18" charset="0"/>
              </a:rPr>
              <a:t>CONSTRUÇÃO DE PORTAL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R$ 0,00           	NO EXERCÍCIO – R$ 0,00   </a:t>
            </a:r>
            <a:endParaRPr lang="pt-BR" b="1" dirty="0" smtClean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pt-BR" sz="1000" b="1" dirty="0" smtClean="0">
                <a:solidFill>
                  <a:srgbClr val="FF0000"/>
                </a:solidFill>
              </a:rPr>
              <a:t>               </a:t>
            </a:r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1.044 </a:t>
            </a:r>
            <a:r>
              <a:rPr lang="pt-BR" dirty="0"/>
              <a:t>– </a:t>
            </a:r>
            <a:r>
              <a:rPr lang="pt-BR" dirty="0">
                <a:latin typeface="Cambria" panose="02040503050406030204" pitchFamily="18" charset="0"/>
              </a:rPr>
              <a:t>AMPLIAÇÃO E MELHORIAS NA PRAÇA MUNICIPAL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R$ 3.450,00           	NO EXERCÍCIO – R$ 3.450,00    </a:t>
            </a:r>
            <a:endParaRPr lang="pt-BR" b="1" dirty="0" smtClean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pt-BR" sz="1000" b="1" dirty="0" smtClean="0">
                <a:solidFill>
                  <a:srgbClr val="FF0000"/>
                </a:solidFill>
              </a:rPr>
              <a:t>                 </a:t>
            </a:r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1.045 </a:t>
            </a:r>
            <a:r>
              <a:rPr lang="pt-BR" dirty="0"/>
              <a:t>– </a:t>
            </a:r>
            <a:r>
              <a:rPr lang="pt-BR" dirty="0">
                <a:latin typeface="Cambria" panose="02040503050406030204" pitchFamily="18" charset="0"/>
              </a:rPr>
              <a:t>EDIFICAÇAO PARA COBERTURA DE RUA NA SEDE DO MUNICÍPIO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R$ 0,00           	NO EXERCÍCIO – R$ 0,00                     </a:t>
            </a:r>
          </a:p>
          <a:p>
            <a:pPr marL="914400" lvl="2" indent="0">
              <a:buNone/>
            </a:pPr>
            <a:endParaRPr lang="pt-BR" sz="9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2.034 </a:t>
            </a:r>
            <a:r>
              <a:rPr lang="pt-BR" dirty="0"/>
              <a:t>– </a:t>
            </a:r>
            <a:r>
              <a:rPr lang="pt-BR" dirty="0" smtClean="0"/>
              <a:t>MANUTENÇÃO DAS ATIV. DO DEP. DE OBRAS E SERV. URBANOS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312.073,54         	NO EXERCÍCIO – R$ 312.073,54                    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48142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1800" b="1" dirty="0" smtClean="0"/>
              <a:t>SECRETARIA MUNICIPAL DE INFRAESTRUTURA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DEPARTAMENTO DE TRANSPORTE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1.027 </a:t>
            </a:r>
            <a:r>
              <a:rPr lang="pt-BR" dirty="0"/>
              <a:t>– </a:t>
            </a:r>
            <a:r>
              <a:rPr lang="pt-BR" dirty="0" smtClean="0"/>
              <a:t>AQUISIÇÃO DE MÁQUINAS, EQUIP., CAMINHÕES E VEÍCULOS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R$ 11.990,00           	NO EXERCÍCIO – R$ 11.990,00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1.028 </a:t>
            </a:r>
            <a:r>
              <a:rPr lang="pt-BR" dirty="0"/>
              <a:t>– PAVIMENTAÇÃO DE </a:t>
            </a:r>
            <a:r>
              <a:rPr lang="pt-BR" dirty="0" smtClean="0"/>
              <a:t>ESTRADAS VICINAIS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R$ 103.745,40        	NO EXERCÍCIO – R$ 103.745,40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2.035 </a:t>
            </a:r>
            <a:r>
              <a:rPr lang="pt-BR" dirty="0"/>
              <a:t>– </a:t>
            </a:r>
            <a:r>
              <a:rPr lang="pt-BR" dirty="0" smtClean="0"/>
              <a:t>MANUT. DAS ATIVIDADES DO DEPARTAMENTO DE TRANSPORTE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907.415,80      </a:t>
            </a:r>
            <a:r>
              <a:rPr lang="pt-BR" b="1" dirty="0">
                <a:solidFill>
                  <a:srgbClr val="FF0000"/>
                </a:solidFill>
              </a:rPr>
              <a:t>	NO 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907.415,80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32820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217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LIMITES CONSTITUCIONAIS</a:t>
            </a:r>
            <a:endParaRPr lang="pt-BR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283752"/>
              </p:ext>
            </p:extLst>
          </p:nvPr>
        </p:nvGraphicFramePr>
        <p:xfrm>
          <a:off x="713985" y="1215023"/>
          <a:ext cx="10809960" cy="48315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84525"/>
                <a:gridCol w="1766169"/>
                <a:gridCol w="1740595"/>
                <a:gridCol w="1954584"/>
                <a:gridCol w="764087"/>
              </a:tblGrid>
              <a:tr h="100184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RCL AJUSTADA (ÚLTIMOS 12 MESES)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26.956.181,03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40834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43861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LIMITE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APLICADO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DIFERENÇA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% apl.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00184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DESPESA COM PESSOAL (12 MESES)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– EXECUTIVO (54%)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14.556.628,06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10.214.309,14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4.342.318,92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37,89%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8106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DESPESA COM PESSOAL (12 MESES)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– LEGISLATIVO (6%)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1.617.403,12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654.193,88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963.209,64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2,43%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8106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APLICAÇÃO EM SAÚDE (15%)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1.304.317,60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1.185.178,77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-119.138,83</a:t>
                      </a:r>
                      <a:endParaRPr lang="pt-BR" sz="20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13,63%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8106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APLICAÇÃO EM EDUCAÇÃO (25%)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2.174.074,41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2.259.380,31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</a:rPr>
                        <a:t>83.305,90</a:t>
                      </a:r>
                      <a:endParaRPr lang="pt-BR" sz="2000" b="0" i="0" u="none" strike="noStrike" dirty="0">
                        <a:solidFill>
                          <a:srgbClr val="0000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25,98%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9137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12942"/>
            <a:ext cx="10515600" cy="1014609"/>
          </a:xfrm>
        </p:spPr>
        <p:txBody>
          <a:bodyPr/>
          <a:lstStyle/>
          <a:p>
            <a:pPr algn="ctr"/>
            <a:r>
              <a:rPr lang="pt-BR" b="1" dirty="0" smtClean="0">
                <a:latin typeface="Algerian" panose="04020705040A02060702" pitchFamily="82" charset="0"/>
              </a:rPr>
              <a:t>RECEITAS 2023 </a:t>
            </a:r>
            <a:endParaRPr lang="pt-BR" b="1" dirty="0">
              <a:latin typeface="Algerian" panose="04020705040A02060702" pitchFamily="8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227551"/>
            <a:ext cx="10147126" cy="563671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 smtClean="0">
                <a:solidFill>
                  <a:srgbClr val="0000FF"/>
                </a:solidFill>
                <a:latin typeface="Cambria" panose="02040503050406030204" pitchFamily="18" charset="0"/>
              </a:rPr>
              <a:t>RECEITAS MUNICIPAIS: </a:t>
            </a:r>
            <a:endParaRPr lang="pt-BR" b="1" dirty="0">
              <a:solidFill>
                <a:srgbClr val="0000FF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69981364"/>
              </p:ext>
            </p:extLst>
          </p:nvPr>
        </p:nvGraphicFramePr>
        <p:xfrm>
          <a:off x="948847" y="1665963"/>
          <a:ext cx="10086582" cy="4997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4388"/>
                <a:gridCol w="3362194"/>
              </a:tblGrid>
              <a:tr h="434401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Cambria" panose="02040503050406030204" pitchFamily="18" charset="0"/>
                        </a:rPr>
                        <a:t>NATUREZA</a:t>
                      </a:r>
                      <a:r>
                        <a:rPr lang="pt-BR" baseline="0" dirty="0" smtClean="0">
                          <a:latin typeface="Cambria" panose="02040503050406030204" pitchFamily="18" charset="0"/>
                        </a:rPr>
                        <a:t> DAS RECEITAS</a:t>
                      </a:r>
                      <a:endParaRPr lang="pt-BR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Cambria" panose="02040503050406030204" pitchFamily="18" charset="0"/>
                        </a:rPr>
                        <a:t>REALIZADO</a:t>
                      </a:r>
                      <a:r>
                        <a:rPr lang="pt-BR" baseline="0" dirty="0" smtClean="0">
                          <a:latin typeface="Cambria" panose="02040503050406030204" pitchFamily="18" charset="0"/>
                        </a:rPr>
                        <a:t> NO EXERCÍCIO</a:t>
                      </a:r>
                      <a:endParaRPr lang="pt-BR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Impostos, Taxas e Contribuições de Melhoria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680.975,06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     Impostos Municipais - (1.1.1...)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591.786,27</a:t>
                      </a:r>
                      <a:endParaRPr lang="pt-BR" sz="20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     Taxas - (1.1.2...)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89.188,79</a:t>
                      </a:r>
                      <a:endParaRPr lang="pt-BR" sz="20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     Contribuição de Melhoria - (1.1.3...)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0,00</a:t>
                      </a:r>
                      <a:endParaRPr lang="pt-BR" sz="20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Receitas de Contribuições -COSIP - (1.2.4...)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46.393,78</a:t>
                      </a:r>
                      <a:endParaRPr lang="pt-BR" sz="20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Receita Patrimonial - (1.3.....)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363.482,03</a:t>
                      </a:r>
                      <a:endParaRPr lang="pt-BR" sz="20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Receitas de Serviços - (1.6.0...)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182.403,68</a:t>
                      </a:r>
                      <a:endParaRPr lang="pt-BR" sz="20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Outras Receitas Correntes - (1.9.0....)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14.292,34</a:t>
                      </a:r>
                      <a:endParaRPr lang="pt-BR" sz="20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RECEITAS DE ALIENAÇÃO</a:t>
                      </a:r>
                      <a:r>
                        <a:rPr lang="pt-BR" sz="2000" b="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DE BENS</a:t>
                      </a:r>
                      <a:endParaRPr lang="pt-BR" sz="2000" b="0" dirty="0" smtClean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44.613,42</a:t>
                      </a:r>
                      <a:endParaRPr lang="pt-BR" sz="20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RECEITAS DE AMORTIZAÇÃO DE EMPRÉSTIMO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4.973,54</a:t>
                      </a:r>
                      <a:endParaRPr lang="pt-BR" sz="20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TOTAL LÍQUIDO -</a:t>
                      </a:r>
                      <a:r>
                        <a:rPr lang="pt-BR" b="1" baseline="0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 RECEITAS MUNICIPAIS                            </a:t>
                      </a:r>
                      <a:endParaRPr lang="pt-BR" b="1" dirty="0" smtClean="0">
                        <a:solidFill>
                          <a:srgbClr val="0000FF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1.337.133,85</a:t>
                      </a:r>
                      <a:endParaRPr lang="pt-BR" b="1" dirty="0">
                        <a:solidFill>
                          <a:srgbClr val="0000FF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470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25886"/>
            <a:ext cx="10515600" cy="96450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solidFill>
                  <a:srgbClr val="0000FF"/>
                </a:solidFill>
                <a:latin typeface="Cambria" panose="02040503050406030204" pitchFamily="18" charset="0"/>
              </a:rPr>
              <a:t>RECEITAS ESTADUAIS:</a:t>
            </a:r>
            <a:r>
              <a:rPr lang="pt-BR" dirty="0" smtClean="0"/>
              <a:t>	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8607509"/>
              </p:ext>
            </p:extLst>
          </p:nvPr>
        </p:nvGraphicFramePr>
        <p:xfrm>
          <a:off x="838200" y="1553231"/>
          <a:ext cx="10515600" cy="4881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1400"/>
                <a:gridCol w="3124200"/>
              </a:tblGrid>
              <a:tr h="401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NATUREZA</a:t>
                      </a:r>
                      <a:r>
                        <a:rPr lang="pt-BR" baseline="0" dirty="0" smtClean="0"/>
                        <a:t> DAS RECEITAS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Cambria" panose="02040503050406030204" pitchFamily="18" charset="0"/>
                        </a:rPr>
                        <a:t>REALIZADO</a:t>
                      </a:r>
                      <a:r>
                        <a:rPr lang="pt-BR" baseline="0" dirty="0" smtClean="0">
                          <a:latin typeface="Cambria" panose="02040503050406030204" pitchFamily="18" charset="0"/>
                        </a:rPr>
                        <a:t> NO EXERCÍCIO</a:t>
                      </a:r>
                      <a:endParaRPr lang="pt-BR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01106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Cambria" panose="02040503050406030204" pitchFamily="18" charset="0"/>
                        </a:rPr>
                        <a:t>ICMS</a:t>
                      </a:r>
                      <a:endParaRPr lang="pt-BR" sz="2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3.457.222,29</a:t>
                      </a:r>
                      <a:endParaRPr lang="pt-BR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01106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Cambria" panose="02040503050406030204" pitchFamily="18" charset="0"/>
                        </a:rPr>
                        <a:t>IPVA</a:t>
                      </a:r>
                      <a:endParaRPr lang="pt-BR" sz="2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248.605,29</a:t>
                      </a:r>
                    </a:p>
                  </a:txBody>
                  <a:tcPr/>
                </a:tc>
              </a:tr>
              <a:tr h="401106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Cambria" panose="02040503050406030204" pitchFamily="18" charset="0"/>
                        </a:rPr>
                        <a:t>IPI</a:t>
                      </a:r>
                      <a:endParaRPr lang="pt-BR" sz="2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29.705,67</a:t>
                      </a:r>
                    </a:p>
                  </a:txBody>
                  <a:tcPr/>
                </a:tc>
              </a:tr>
              <a:tr h="401106">
                <a:tc>
                  <a:txBody>
                    <a:bodyPr/>
                    <a:lstStyle/>
                    <a:p>
                      <a:r>
                        <a:rPr lang="pt-BR" sz="2400" baseline="0" dirty="0" smtClean="0">
                          <a:latin typeface="Cambria" panose="02040503050406030204" pitchFamily="18" charset="0"/>
                        </a:rPr>
                        <a:t>REPASSE ESTADO P/ SAÚDE – REPASSE FUNDO A FUNDO</a:t>
                      </a:r>
                      <a:endParaRPr lang="pt-BR" sz="2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35.677,26</a:t>
                      </a:r>
                      <a:endParaRPr lang="pt-BR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01106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Cambria" panose="02040503050406030204" pitchFamily="18" charset="0"/>
                        </a:rPr>
                        <a:t>FEAS – REPASSE</a:t>
                      </a:r>
                      <a:r>
                        <a:rPr lang="pt-BR" sz="2400" baseline="0" dirty="0" smtClean="0">
                          <a:latin typeface="Cambria" panose="02040503050406030204" pitchFamily="18" charset="0"/>
                        </a:rPr>
                        <a:t> FUNDO A FUNDO</a:t>
                      </a:r>
                      <a:endParaRPr lang="pt-BR" sz="2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0,00</a:t>
                      </a:r>
                      <a:endParaRPr lang="pt-BR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01106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TRANSFERÊNCIAS ESPECIAIS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0,00</a:t>
                      </a:r>
                      <a:endParaRPr lang="pt-BR" sz="24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200553">
                <a:tc>
                  <a:txBody>
                    <a:bodyPr/>
                    <a:lstStyle/>
                    <a:p>
                      <a:r>
                        <a:rPr lang="pt-BR" sz="2400" b="0" dirty="0" smtClean="0">
                          <a:latin typeface="Cambria" panose="02040503050406030204" pitchFamily="18" charset="0"/>
                        </a:rPr>
                        <a:t>DEMAIS TRANSFERÊNCIAS</a:t>
                      </a:r>
                      <a:r>
                        <a:rPr lang="pt-BR" sz="2400" b="0" baseline="0" dirty="0" smtClean="0">
                          <a:latin typeface="Cambria" panose="02040503050406030204" pitchFamily="18" charset="0"/>
                        </a:rPr>
                        <a:t> DO</a:t>
                      </a:r>
                      <a:r>
                        <a:rPr lang="pt-BR" sz="2400" b="0" dirty="0" smtClean="0">
                          <a:latin typeface="Cambria" panose="02040503050406030204" pitchFamily="18" charset="0"/>
                        </a:rPr>
                        <a:t> ESTADO</a:t>
                      </a:r>
                      <a:r>
                        <a:rPr lang="pt-BR" sz="800" b="0" dirty="0" smtClean="0">
                          <a:latin typeface="Cambria" panose="02040503050406030204" pitchFamily="18" charset="0"/>
                        </a:rPr>
                        <a:t>(CIDE/TRSNSP.</a:t>
                      </a:r>
                      <a:r>
                        <a:rPr lang="pt-BR" sz="800" b="0" baseline="0" dirty="0" smtClean="0">
                          <a:latin typeface="Cambria" panose="02040503050406030204" pitchFamily="18" charset="0"/>
                        </a:rPr>
                        <a:t> ESCOLAR/CONV. TRANSITO)</a:t>
                      </a:r>
                      <a:endParaRPr lang="pt-BR" sz="8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37.634,71</a:t>
                      </a:r>
                      <a:endParaRPr lang="pt-BR" sz="2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200553">
                <a:tc>
                  <a:txBody>
                    <a:bodyPr/>
                    <a:lstStyle/>
                    <a:p>
                      <a:r>
                        <a:rPr lang="pt-BR" sz="2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RETENÇÃO FUNDEB (20%)</a:t>
                      </a:r>
                      <a:endParaRPr lang="pt-BR" sz="2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-747.105,96</a:t>
                      </a:r>
                      <a:endParaRPr lang="pt-BR" sz="2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01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TOTAL LIQUIDO - RECEITAS ESTADUAIS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3.061.739,26</a:t>
                      </a:r>
                      <a:endParaRPr lang="pt-BR" sz="2400" b="1" dirty="0">
                        <a:solidFill>
                          <a:srgbClr val="0000FF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251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01040"/>
            <a:ext cx="10515600" cy="663881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solidFill>
                  <a:srgbClr val="0000FF"/>
                </a:solidFill>
                <a:latin typeface="Cambria" panose="02040503050406030204" pitchFamily="18" charset="0"/>
              </a:rPr>
              <a:t>RECEITAS FEDERAIS:</a:t>
            </a:r>
            <a:endParaRPr lang="pt-BR" sz="2800" b="1" dirty="0">
              <a:solidFill>
                <a:srgbClr val="0000FF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4909906"/>
              </p:ext>
            </p:extLst>
          </p:nvPr>
        </p:nvGraphicFramePr>
        <p:xfrm>
          <a:off x="838200" y="1127342"/>
          <a:ext cx="10515600" cy="5321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41088"/>
                <a:gridCol w="3274512"/>
              </a:tblGrid>
              <a:tr h="4739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latin typeface="Cambria" panose="02040503050406030204" pitchFamily="18" charset="0"/>
                        </a:rPr>
                        <a:t>NATUREZA</a:t>
                      </a:r>
                      <a:r>
                        <a:rPr lang="pt-BR" sz="1800" baseline="0" dirty="0" smtClean="0">
                          <a:latin typeface="Cambria" panose="02040503050406030204" pitchFamily="18" charset="0"/>
                        </a:rPr>
                        <a:t> DAS RECEITAS</a:t>
                      </a:r>
                      <a:endParaRPr lang="pt-BR" sz="1800" dirty="0" smtClean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Cambria" panose="02040503050406030204" pitchFamily="18" charset="0"/>
                        </a:rPr>
                        <a:t>REALIZADO</a:t>
                      </a:r>
                      <a:r>
                        <a:rPr lang="pt-BR" sz="1800" baseline="0" dirty="0" smtClean="0">
                          <a:latin typeface="Cambria" panose="02040503050406030204" pitchFamily="18" charset="0"/>
                        </a:rPr>
                        <a:t> NO EXERCÍCIO</a:t>
                      </a:r>
                      <a:endParaRPr lang="pt-BR" sz="18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FPM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4.365.712,39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ITR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2.418,78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FUNDO ESPECIAL DO PETRÓLEO/CEFEM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83.586,33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739505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TRANSF. SUS (ATENÇÃO PRIMÁRIA/MÉDIA</a:t>
                      </a:r>
                      <a:r>
                        <a:rPr lang="pt-BR" sz="2000" baseline="0" dirty="0" smtClean="0">
                          <a:latin typeface="Cambria" panose="02040503050406030204" pitchFamily="18" charset="0"/>
                        </a:rPr>
                        <a:t> E ALTA COMP./VIG. SAN. E VIG. EPI.</a:t>
                      </a:r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268.047,64</a:t>
                      </a: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TRANSF. FNDE (PNAE/PNATE/SALÁRIO EDUCAÇÃO)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112.266,84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TRANSF. FNAS (SCFV/PSB/IGDBF/PROCA-SUAS)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52.464,65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DEMAIS TRANSF. CORRENTE UNIÃO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9.419,63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TRANSFERÊNCIAS</a:t>
                      </a:r>
                      <a:r>
                        <a:rPr lang="pt-BR" sz="2000" baseline="0" dirty="0" smtClean="0">
                          <a:latin typeface="Cambria" panose="02040503050406030204" pitchFamily="18" charset="0"/>
                        </a:rPr>
                        <a:t> DE CONVÊNIOS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0,00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TRANSFERÊNCIAS DE EMENDAS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</a:rPr>
                        <a:t>500.000,00</a:t>
                      </a:r>
                      <a:endParaRPr lang="pt-BR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RETENÇÃO FUNDEB (20%)</a:t>
                      </a:r>
                      <a:endParaRPr lang="pt-BR" sz="20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-873.795,54</a:t>
                      </a:r>
                      <a:endParaRPr lang="pt-BR" sz="20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TOTAL LÍQUIDO - RECEITAS UNIÃO</a:t>
                      </a:r>
                      <a:endParaRPr lang="pt-BR" sz="2000" b="1" dirty="0">
                        <a:solidFill>
                          <a:srgbClr val="0000FF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4.520.120,72</a:t>
                      </a:r>
                      <a:endParaRPr lang="pt-BR" sz="2000" b="1" dirty="0">
                        <a:solidFill>
                          <a:srgbClr val="0000FF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5976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FF0000"/>
                </a:solidFill>
                <a:latin typeface="Cambria" panose="02040503050406030204" pitchFamily="18" charset="0"/>
              </a:rPr>
              <a:t>RECURSOS FUNDEB NO ANO</a:t>
            </a:r>
            <a:endParaRPr lang="pt-BR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343839"/>
              </p:ext>
            </p:extLst>
          </p:nvPr>
        </p:nvGraphicFramePr>
        <p:xfrm>
          <a:off x="964503" y="1690687"/>
          <a:ext cx="9920614" cy="30942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2467"/>
                <a:gridCol w="2718147"/>
              </a:tblGrid>
              <a:tr h="1070930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– Repasse ao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FUNDO</a:t>
                      </a:r>
                      <a:endParaRPr lang="pt-BR" sz="32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788" marR="5788" marT="5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1.620.901,50</a:t>
                      </a:r>
                      <a:endParaRPr lang="pt-BR" sz="32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788" marR="5788" marT="5788" marB="0" anchor="b"/>
                </a:tc>
              </a:tr>
              <a:tr h="1070930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– Retorno do FUNDO </a:t>
                      </a:r>
                      <a:endParaRPr lang="pt-BR" sz="32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788" marR="5788" marT="5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783.577,15</a:t>
                      </a:r>
                      <a:endParaRPr lang="pt-BR" sz="32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788" marR="5788" marT="5788" marB="0" anchor="b"/>
                </a:tc>
              </a:tr>
              <a:tr h="952395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– ( - ) Perda para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2023 </a:t>
                      </a:r>
                      <a:endParaRPr lang="pt-BR" sz="32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788" marR="5788" marT="5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-837.324,35</a:t>
                      </a:r>
                      <a:endParaRPr lang="pt-BR" sz="32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788" marR="5788" marT="578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3294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2273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PARA AS DESPESAS ESTÁ SENDO CONSIDERADO O VALOR LIQUIDADO, OU SEJA: OS MATERIAS, SERVIÇOS, OBRAS, EQUIPAMENTOS..... ENTREGUES E EXECUTADOS NO QUADRIMESTRE</a:t>
            </a:r>
            <a:endParaRPr lang="pt-BR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488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GABINETE DO PREFEITO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 smtClean="0"/>
              <a:t>AÇÃO:</a:t>
            </a:r>
          </a:p>
          <a:p>
            <a:pPr lvl="1"/>
            <a:r>
              <a:rPr lang="pt-BR" dirty="0" smtClean="0"/>
              <a:t>2.002 – MANUTENÇÃO DA ESTRUTURA DO GABINETE DO PREFEITO E VICE PREFEITO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R$ 140.111,53                  </a:t>
            </a:r>
            <a:r>
              <a:rPr lang="pt-BR" b="1" dirty="0" smtClean="0">
                <a:solidFill>
                  <a:srgbClr val="FF0000"/>
                </a:solidFill>
              </a:rPr>
              <a:t>NO </a:t>
            </a:r>
            <a:r>
              <a:rPr lang="pt-BR" b="1" dirty="0">
                <a:solidFill>
                  <a:srgbClr val="FF0000"/>
                </a:solidFill>
              </a:rPr>
              <a:t>EXERCÍCIO – R$ 140.111,53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275022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/>
              <a:t>SECRETARIA DE ADMINISTRAÇÃO, FINANÇAS E PLANEJAMENTO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61763"/>
            <a:ext cx="10515600" cy="4615200"/>
          </a:xfrm>
        </p:spPr>
        <p:txBody>
          <a:bodyPr>
            <a:normAutofit lnSpcReduction="10000"/>
          </a:bodyPr>
          <a:lstStyle/>
          <a:p>
            <a:r>
              <a:rPr lang="pt-BR" b="1" u="sng" dirty="0" smtClean="0"/>
              <a:t>AÇÃO:</a:t>
            </a:r>
          </a:p>
          <a:p>
            <a:pPr lvl="1"/>
            <a:r>
              <a:rPr lang="pt-BR" dirty="0" smtClean="0"/>
              <a:t>1.002 – AQUISIÇÃO DE EQUIAMENTOS, MOBILIÁRIOS E VEÍCULOS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R$ 2.200,00          		NO EXERCÍCIO – R$ 2.200,00</a:t>
            </a:r>
          </a:p>
          <a:p>
            <a:pPr lvl="1"/>
            <a:endParaRPr lang="pt-BR" dirty="0" smtClean="0"/>
          </a:p>
          <a:p>
            <a:pPr lvl="1"/>
            <a:r>
              <a:rPr lang="pt-BR" dirty="0"/>
              <a:t>1.003 - CONSTRUÇÃO DE AUDITÓRIO E SALA DE REUNIÕES ANEXO AO CENTRO ADMINISTRATIVO MUNICIPAL</a:t>
            </a:r>
            <a:endParaRPr lang="pt-BR" dirty="0">
              <a:solidFill>
                <a:srgbClr val="000000"/>
              </a:solidFill>
            </a:endParaRPr>
          </a:p>
          <a:p>
            <a:pPr lvl="2"/>
            <a:r>
              <a:rPr lang="pt-BR" b="1" dirty="0" smtClean="0">
                <a:solidFill>
                  <a:srgbClr val="FF0000"/>
                </a:solidFill>
              </a:rPr>
              <a:t>NO </a:t>
            </a:r>
            <a:r>
              <a:rPr lang="pt-BR" b="1" dirty="0">
                <a:solidFill>
                  <a:srgbClr val="FF0000"/>
                </a:solidFill>
              </a:rPr>
              <a:t>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</a:t>
            </a:r>
            <a:r>
              <a:rPr lang="pt-BR" b="1" dirty="0">
                <a:solidFill>
                  <a:srgbClr val="FF0000"/>
                </a:solidFill>
              </a:rPr>
              <a:t>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</a:t>
            </a:r>
            <a:r>
              <a:rPr lang="pt-BR" b="1" dirty="0" smtClean="0">
                <a:solidFill>
                  <a:srgbClr val="FF0000"/>
                </a:solidFill>
              </a:rPr>
              <a:t>$ 0,00</a:t>
            </a:r>
          </a:p>
          <a:p>
            <a:pPr marL="914400" lvl="2" indent="0">
              <a:buNone/>
            </a:pPr>
            <a:r>
              <a:rPr lang="pt-BR" b="1" dirty="0" smtClean="0">
                <a:solidFill>
                  <a:srgbClr val="FF0000"/>
                </a:solidFill>
              </a:rPr>
              <a:t>                      </a:t>
            </a:r>
          </a:p>
          <a:p>
            <a:pPr lvl="1"/>
            <a:r>
              <a:rPr lang="pt-BR" dirty="0" smtClean="0"/>
              <a:t>1.004 – AQUISIÇÃO DE IMÓVEL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    </a:t>
            </a:r>
            <a:r>
              <a:rPr lang="pt-BR" b="1" dirty="0">
                <a:solidFill>
                  <a:srgbClr val="FF0000"/>
                </a:solidFill>
              </a:rPr>
              <a:t>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2.003 – MANUTENÇÃO DAS ATIVIDADES DA SEC. MUN. DE ADM.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 910.879,16       </a:t>
            </a:r>
            <a:r>
              <a:rPr lang="pt-BR" b="1" dirty="0" smtClean="0">
                <a:solidFill>
                  <a:srgbClr val="FF0000"/>
                </a:solidFill>
              </a:rPr>
              <a:t>		NO </a:t>
            </a:r>
            <a:r>
              <a:rPr lang="pt-BR" b="1" dirty="0">
                <a:solidFill>
                  <a:srgbClr val="FF0000"/>
                </a:solidFill>
              </a:rPr>
              <a:t>EXERCÍCIO – R$ 910.879,16</a:t>
            </a:r>
          </a:p>
          <a:p>
            <a:pPr lvl="1"/>
            <a:endParaRPr lang="pt-BR" dirty="0" smtClean="0"/>
          </a:p>
          <a:p>
            <a:pPr lvl="2"/>
            <a:endParaRPr lang="pt-BR" dirty="0" smtClean="0"/>
          </a:p>
          <a:p>
            <a:pPr lvl="2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3004522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1594</TotalTime>
  <Words>821</Words>
  <Application>Microsoft Office PowerPoint</Application>
  <PresentationFormat>Widescreen</PresentationFormat>
  <Paragraphs>343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2" baseType="lpstr">
      <vt:lpstr>Algerian</vt:lpstr>
      <vt:lpstr>Arial</vt:lpstr>
      <vt:lpstr>Arial Narrow</vt:lpstr>
      <vt:lpstr>Calibri</vt:lpstr>
      <vt:lpstr>Calibri Light</vt:lpstr>
      <vt:lpstr>Cambria</vt:lpstr>
      <vt:lpstr>Tema do Office</vt:lpstr>
      <vt:lpstr>AUDIÊNCIA PÚBLICA</vt:lpstr>
      <vt:lpstr>RECEITAS</vt:lpstr>
      <vt:lpstr>RECEITAS 2023 </vt:lpstr>
      <vt:lpstr>RECEITAS ESTADUAIS: </vt:lpstr>
      <vt:lpstr>RECEITAS FEDERAIS:</vt:lpstr>
      <vt:lpstr>RECURSOS FUNDEB NO ANO</vt:lpstr>
      <vt:lpstr>PARA AS DESPESAS ESTÁ SENDO CONSIDERADO O VALOR LIQUIDADO, OU SEJA: OS MATERIAS, SERVIÇOS, OBRAS, EQUIPAMENTOS..... ENTREGUES E EXECUTADOS NO QUADRIMESTRE</vt:lpstr>
      <vt:lpstr>GABINETE DO PREFEITO</vt:lpstr>
      <vt:lpstr>SECRETARIA DE ADMINISTRAÇÃO, FINANÇAS E PLANEJAMENTO</vt:lpstr>
      <vt:lpstr>SECRETARIA DE ADMINISTRAÇÃO, FINANÇAS E PLANEJAMENTO</vt:lpstr>
      <vt:lpstr>SECRETARIA MUNICIPAL DA EDUCAÇÃO, CULTURA, ESPORTES E TURISMO DEPARTAMENTO DE EDUCAÇÃO</vt:lpstr>
      <vt:lpstr>SECRETARIA MUNICIPAL DA EDUCAÇÃO, CULTURA, ESPORTES E TURISMO DEPARTAMENTO DE EDUCAÇÃO</vt:lpstr>
      <vt:lpstr>SECRETARIA MUNICIPAL DA EDUCAÇÃO, CULTURA, ESPORTES E TURISMO DEPARTAMENTO DE EDUCAÇÃO</vt:lpstr>
      <vt:lpstr>SECRETARIA MUNICIOPAL DA EDUCAÇÃO, CULTURA, ESPORTES E TURISMO DEPARTAMENTO DE CULTURA</vt:lpstr>
      <vt:lpstr>SECRETARIA MUNICIPAL DA EDUCAÇÃO, CULTURA, ESPORTES E TURISMO DEPARTAMENTO DE ESPORTES</vt:lpstr>
      <vt:lpstr>SECRETARIA MUNICIPAL DA EDUCAÇÃO, CULTURA, ESPORTES E TURISMO DEPARTAMENTO DE TURISMO</vt:lpstr>
      <vt:lpstr>FUNDO MUNICIPAL DE SAÚDE</vt:lpstr>
      <vt:lpstr>FUNDO MUNICIPAL DE SAÚDE</vt:lpstr>
      <vt:lpstr>SECRETARIA MUNICIPAL DE ASSITÊNCIA SOCIAL FUNDO MUNICIPAL PARA INFÂNCIA E ADOLESCÊNCIA</vt:lpstr>
      <vt:lpstr>SECRETARIA MUNICIPAL DE ASSITÊNCIA SOCIAL FUNDO MUNICIPAL DE ASSISTÊNCIA SOCIAL</vt:lpstr>
      <vt:lpstr>SECRETARIA MUNICIPAL DE ASSITÊNCIA SOCIAL FUNDO ROTATIVO HABITACIONAL</vt:lpstr>
      <vt:lpstr>SECRETARIA MUNICIPAL DE AGRICULTURA E MEIO AMBIENTE</vt:lpstr>
      <vt:lpstr>SECRETARIA MUNICIPAL DE INFRAESTRUTURA DEPARTAMENTO DE OBRAS E SERVIÇOS URBANOS</vt:lpstr>
      <vt:lpstr>SECRETARIA MUNICIPAL DE INFRAESTRUTURA DEPARTAMENTO DE TRANSPORTE</vt:lpstr>
      <vt:lpstr>LIMITES CONSTITUCIONAIS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2022</dc:title>
  <dc:creator>Usuario</dc:creator>
  <cp:lastModifiedBy>Usuario</cp:lastModifiedBy>
  <cp:revision>279</cp:revision>
  <cp:lastPrinted>2023-05-11T10:10:06Z</cp:lastPrinted>
  <dcterms:created xsi:type="dcterms:W3CDTF">2022-06-08T18:37:33Z</dcterms:created>
  <dcterms:modified xsi:type="dcterms:W3CDTF">2023-05-11T10:11:18Z</dcterms:modified>
</cp:coreProperties>
</file>