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4" r:id="rId4"/>
    <p:sldId id="277" r:id="rId5"/>
    <p:sldId id="278" r:id="rId6"/>
    <p:sldId id="279" r:id="rId7"/>
    <p:sldId id="275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80" r:id="rId26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66CC"/>
    <a:srgbClr val="0066FF"/>
    <a:srgbClr val="3399FF"/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20/02/2023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22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20/02/2023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94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20/02/2023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01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20/02/2023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20/02/2023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41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20/02/2023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63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20/02/2023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28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20/02/2023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68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20/02/2023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07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20/02/2023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69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20/02/2023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35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BFE5D-F21B-4EE0-82C0-2EA87FE9CD46}" type="datetimeFigureOut">
              <a:rPr lang="pt-BR" smtClean="0"/>
              <a:t>20/02/2023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79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51353"/>
            <a:ext cx="9144000" cy="1941535"/>
          </a:xfrm>
        </p:spPr>
        <p:txBody>
          <a:bodyPr anchor="ctr"/>
          <a:lstStyle/>
          <a:p>
            <a:r>
              <a:rPr lang="pt-BR" b="1" i="1" dirty="0" smtClean="0">
                <a:latin typeface="Algerian" panose="04020705040A02060702" pitchFamily="82" charset="0"/>
              </a:rPr>
              <a:t>AUDIÊNCIA PÚBLICA</a:t>
            </a:r>
            <a:endParaRPr lang="pt-BR" b="1" i="1" dirty="0"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44241"/>
            <a:ext cx="9144000" cy="2517731"/>
          </a:xfrm>
        </p:spPr>
        <p:txBody>
          <a:bodyPr anchor="ctr">
            <a:normAutofit/>
          </a:bodyPr>
          <a:lstStyle/>
          <a:p>
            <a:r>
              <a:rPr lang="pt-BR" sz="6000" b="1" dirty="0" smtClean="0">
                <a:latin typeface="Algerian" panose="04020705040A02060702" pitchFamily="82" charset="0"/>
              </a:rPr>
              <a:t>3º QUADRIMESTRE </a:t>
            </a:r>
          </a:p>
          <a:p>
            <a:r>
              <a:rPr lang="pt-BR" sz="6000" b="1" dirty="0" smtClean="0">
                <a:latin typeface="Algerian" panose="04020705040A02060702" pitchFamily="82" charset="0"/>
              </a:rPr>
              <a:t>2022</a:t>
            </a:r>
            <a:endParaRPr lang="pt-BR" sz="60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0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SECRETARIA DE ADMINISTRAÇÃO, FINANÇAS E PLANEJAMENTO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2604"/>
            <a:ext cx="10515600" cy="4924359"/>
          </a:xfrm>
        </p:spPr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2.004 – MANUTENÇÃO DA SEGURANÇA PÚBLICA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7.988,87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R$ 12.865,86                      </a:t>
            </a:r>
          </a:p>
          <a:p>
            <a:pPr lvl="1"/>
            <a:r>
              <a:rPr lang="pt-BR" dirty="0" smtClean="0"/>
              <a:t>2.036 – MANUTENÇÃO DO FUREBOM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$ 19.838,63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R$ 30.714,67                     </a:t>
            </a:r>
          </a:p>
          <a:p>
            <a:pPr lvl="1"/>
            <a:r>
              <a:rPr lang="pt-BR" dirty="0" smtClean="0"/>
              <a:t>2.037 – MANUTENÇÃO DAS AÇÕES EMERGÊNCIAS DA DEFESA CIVIL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0.001 – PAGAMENTO DE DÍVIDAS E ENCARGOS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251.657,26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R$ 843.924,76                     </a:t>
            </a:r>
          </a:p>
          <a:p>
            <a:pPr lvl="1"/>
            <a:r>
              <a:rPr lang="pt-BR" dirty="0" smtClean="0"/>
              <a:t>0.002 – PAGAMENTO DE APOSENTADAS E PENSIONISTAS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R$ 47.210,61 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R$ 130.171,33                     </a:t>
            </a:r>
          </a:p>
          <a:p>
            <a:pPr lvl="1"/>
            <a:r>
              <a:rPr lang="pt-BR" dirty="0" smtClean="0"/>
              <a:t>0.003 – RECOLHIEMNTO DE PASEP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98.453,99          </a:t>
            </a:r>
            <a:r>
              <a:rPr lang="pt-BR" b="1">
                <a:solidFill>
                  <a:srgbClr val="FF0000"/>
                </a:solidFill>
              </a:rPr>
              <a:t>	</a:t>
            </a:r>
            <a:r>
              <a:rPr lang="pt-BR" b="1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R$ 269.918,53                     </a:t>
            </a:r>
          </a:p>
          <a:p>
            <a:pPr marL="914400" lvl="2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341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153"/>
          </a:xfrm>
        </p:spPr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8278"/>
            <a:ext cx="10515600" cy="4598685"/>
          </a:xfrm>
        </p:spPr>
        <p:txBody>
          <a:bodyPr>
            <a:normAutofit lnSpcReduction="1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MANUTENÇÃO DA MERENDA ESCOLAR - </a:t>
            </a:r>
            <a:r>
              <a:rPr lang="pt-BR" u="sng" dirty="0" smtClean="0"/>
              <a:t>(AÇÕES 2.010/2.011/2.039)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106.891,84         </a:t>
            </a:r>
            <a:r>
              <a:rPr lang="pt-BR" b="1" dirty="0">
                <a:solidFill>
                  <a:srgbClr val="FF0000"/>
                </a:solidFill>
              </a:rPr>
              <a:t>	NO EXERCÍCIO – R$ 206.129,79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AMPLIAÇÃO E MELHORIAS DAS ESCOLAS - </a:t>
            </a:r>
            <a:r>
              <a:rPr lang="pt-BR" u="sng" dirty="0" smtClean="0"/>
              <a:t>(AÇÕES 1.005/1.006)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R$ 246.828,43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528.843,28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MANUT. DA ED. INFANTIL EM CRECHE - </a:t>
            </a:r>
            <a:r>
              <a:rPr lang="pt-BR" u="sng" dirty="0" smtClean="0"/>
              <a:t>(AÇÕES 2.007/2.008)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277.456,80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685.942,48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MANUT. DA ED. INFANTIL PRÉ-ESCOLAR - </a:t>
            </a:r>
            <a:r>
              <a:rPr lang="pt-BR" u="sng" dirty="0" smtClean="0"/>
              <a:t>(AÇÕES 2.040/2.041)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178.459,64         	NO EXERCÍCIO – R$ 486.024,28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 DO ENSINO FUNDAMENTAL - </a:t>
            </a:r>
            <a:r>
              <a:rPr lang="pt-BR" u="sng" dirty="0" smtClean="0"/>
              <a:t>(AÇÕES 2.005/2.006)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649.144,82 </a:t>
            </a:r>
            <a:r>
              <a:rPr lang="pt-BR" b="1" dirty="0" smtClean="0">
                <a:solidFill>
                  <a:srgbClr val="FF0000"/>
                </a:solidFill>
              </a:rPr>
              <a:t>        </a:t>
            </a:r>
            <a:r>
              <a:rPr lang="pt-BR" b="1" dirty="0">
                <a:solidFill>
                  <a:srgbClr val="FF0000"/>
                </a:solidFill>
              </a:rPr>
              <a:t>	NO EXERCÍCIO – R$ 1.764.700,97                     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4916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7894"/>
          </a:xfrm>
        </p:spPr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53020"/>
            <a:ext cx="10515600" cy="4723943"/>
          </a:xfrm>
        </p:spPr>
        <p:txBody>
          <a:bodyPr>
            <a:normAutofit/>
          </a:bodyPr>
          <a:lstStyle/>
          <a:p>
            <a:r>
              <a:rPr lang="pt-BR" b="1" u="sng" dirty="0"/>
              <a:t>AÇÃO</a:t>
            </a:r>
            <a:r>
              <a:rPr lang="pt-BR" b="1" u="sng" dirty="0" smtClean="0"/>
              <a:t>:</a:t>
            </a:r>
          </a:p>
          <a:p>
            <a:pPr lvl="1"/>
            <a:r>
              <a:rPr lang="pt-BR" dirty="0"/>
              <a:t>AQUISIÇÃO DE </a:t>
            </a:r>
            <a:r>
              <a:rPr lang="pt-BR" dirty="0" smtClean="0"/>
              <a:t>VEÍCULOS PARA O TRANSPORTE ESCOLAR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1.007)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R$ 274.600,00          	NO EXERCÍCIO – R$ 274.600,00                     </a:t>
            </a:r>
          </a:p>
          <a:p>
            <a:pPr lvl="1"/>
            <a:r>
              <a:rPr lang="pt-BR" dirty="0" smtClean="0"/>
              <a:t>AQUISIÇÃO DE EQUIP. E MOBILIÁRIOS P/ EDUCAÇÃO - </a:t>
            </a:r>
            <a:r>
              <a:rPr lang="pt-BR" u="sng" dirty="0" smtClean="0"/>
              <a:t>(AÇÃO 1.008)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R$ 77.833,04          	NO EXERCÍCIO – R$ 226.766,59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 GINÁSIO DE ESPORTE/CENTRO EVENTOS - </a:t>
            </a:r>
            <a:r>
              <a:rPr lang="pt-BR" u="sng" dirty="0" smtClean="0"/>
              <a:t>(AÇÃO 1.009)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$ 681.369,03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710.373,87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CONST., REFORMAS E MELHORIAS ABRIGOS P/ ALUNOS- </a:t>
            </a:r>
            <a:r>
              <a:rPr lang="pt-BR" u="sng" dirty="0" smtClean="0"/>
              <a:t>(AÇÃO 1.010)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MANUTENÇÃO DO TRANSPORTE ESCOLAR - </a:t>
            </a:r>
            <a:r>
              <a:rPr lang="pt-BR" u="sng" dirty="0" smtClean="0"/>
              <a:t>(AÇÃO 2.009)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R$ 194.804,17          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R$ 672.610,34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3264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/>
              <a:t>AÇÃO</a:t>
            </a:r>
            <a:r>
              <a:rPr lang="pt-BR" b="1" u="sng" dirty="0" smtClean="0"/>
              <a:t>:</a:t>
            </a:r>
          </a:p>
          <a:p>
            <a:pPr lvl="1"/>
            <a:r>
              <a:rPr lang="pt-BR" dirty="0"/>
              <a:t>MANUTENÇÃO DA SECRETARIA EDUCAÇÃO - </a:t>
            </a:r>
            <a:r>
              <a:rPr lang="pt-BR" u="sng" dirty="0"/>
              <a:t>(AÇÃO 2.012)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R$ 230.340,44         	NO EXERCÍCIO – R$ </a:t>
            </a:r>
            <a:r>
              <a:rPr lang="pt-BR" b="1" dirty="0" smtClean="0">
                <a:solidFill>
                  <a:srgbClr val="FF0000"/>
                </a:solidFill>
              </a:rPr>
              <a:t>572.374,66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MANUTENÇÃO DO ENSINO MÉDIO - </a:t>
            </a:r>
            <a:r>
              <a:rPr lang="pt-BR" u="sng" dirty="0" smtClean="0"/>
              <a:t>(AÇÃO 2.013)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$ 47.656,00          </a:t>
            </a:r>
            <a:r>
              <a:rPr lang="pt-BR" b="1" dirty="0">
                <a:solidFill>
                  <a:srgbClr val="FF0000"/>
                </a:solidFill>
              </a:rPr>
              <a:t>	NO EXERCÍCIO – R$ 47.656,00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MANUTENÇÃO DO ENSINO SUPERIOR - </a:t>
            </a:r>
            <a:r>
              <a:rPr lang="pt-BR" u="sng" dirty="0" smtClean="0"/>
              <a:t>(AÇÃO 2.014)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 MELHORIAS E AMP. DE PARQUE INFANTIL - </a:t>
            </a:r>
            <a:r>
              <a:rPr lang="pt-BR" u="sng" dirty="0" smtClean="0"/>
              <a:t>(AÇÃO 1.011)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0,00       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$ 7.920,00                    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09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MUNICIOPAL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CULTURA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1.012 – AQUISIÇÃO DE EQUIPAMENTOS E MOBILIÁRIOS P/ CULTURA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</a:t>
            </a:r>
            <a:r>
              <a:rPr lang="pt-BR" b="1" dirty="0">
                <a:solidFill>
                  <a:srgbClr val="FF0000"/>
                </a:solidFill>
              </a:rPr>
              <a:t>	NO EXERCÍCIO – R$ 24.174,75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2.015 – MANUTENÇÃO DA CULTURA NO MUNICÍPIO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69.212,19           	NO EXERCÍCIO – R$ 149.408,22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374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DEPARTAMENTO </a:t>
            </a:r>
            <a:r>
              <a:rPr lang="pt-BR" b="1" smtClean="0"/>
              <a:t>DE ESPORTES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</a:t>
            </a:r>
            <a:r>
              <a:rPr lang="pt-BR" b="1" dirty="0" smtClean="0"/>
              <a:t>:</a:t>
            </a:r>
          </a:p>
          <a:p>
            <a:pPr lvl="1"/>
            <a:r>
              <a:rPr lang="pt-BR" dirty="0" smtClean="0"/>
              <a:t>1.013 – AQUISIÇÃO DE EQUIP. E MAT. PERMANENTE P/ ESPORTE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1.014 – CONSTRUÇÃ/AMPLIAÇÃO DE CENTROS ESPORTIVOS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R$ 95.702,20           	NO EXERCÍCIO – R$ 182.386,35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2.016 – MANUTENÇÃO DO ESPORTE MUNICIPAL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118.286,35         </a:t>
            </a:r>
            <a:r>
              <a:rPr lang="pt-BR" b="1" dirty="0">
                <a:solidFill>
                  <a:srgbClr val="FF0000"/>
                </a:solidFill>
              </a:rPr>
              <a:t>	NO EXERCÍCIO – R$ 242.247,10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870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 smtClean="0"/>
              <a:t>SECRETARIA MUNICIPAL DA EDUCAÇÃO, CULTURA, ESPORTES E TURISMO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TURISMO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2.017 – MANUTENÇÃO DO DEPARTAMENTO DE TURISMO NO MUNICÍPIO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9399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159"/>
          </a:xfrm>
        </p:spPr>
        <p:txBody>
          <a:bodyPr/>
          <a:lstStyle/>
          <a:p>
            <a:r>
              <a:rPr lang="pt-BR" b="1" dirty="0" smtClean="0"/>
              <a:t>FUNDO MUNICIPAL DE SAÚDE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809995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AMPLIAÇÃO, MELHORIAS E REF. UNIDADE DE SAÚDE - </a:t>
            </a:r>
            <a:r>
              <a:rPr lang="pt-BR" u="sng" dirty="0" smtClean="0"/>
              <a:t>(AÇÃO 1.015)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160.659,57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161.651,57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AQUISIÇÃO </a:t>
            </a:r>
            <a:r>
              <a:rPr lang="pt-BR" dirty="0"/>
              <a:t>DE </a:t>
            </a:r>
            <a:r>
              <a:rPr lang="pt-BR" dirty="0" smtClean="0"/>
              <a:t>VEÍCULOS, EQUIP. E MOBILIÁRIOS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1.016)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325.000,00         </a:t>
            </a:r>
            <a:r>
              <a:rPr lang="pt-BR" b="1" dirty="0">
                <a:solidFill>
                  <a:srgbClr val="FF0000"/>
                </a:solidFill>
              </a:rPr>
              <a:t>	NO EXERCÍCIO – R$ 337.711,08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VIGILÂNCIA SANITÁRIA </a:t>
            </a:r>
            <a:r>
              <a:rPr lang="pt-BR" dirty="0"/>
              <a:t>- </a:t>
            </a:r>
            <a:r>
              <a:rPr lang="pt-BR" u="sng" dirty="0"/>
              <a:t>(</a:t>
            </a:r>
            <a:r>
              <a:rPr lang="pt-BR" u="sng" dirty="0" smtClean="0"/>
              <a:t>AÇÃO 2.018)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R$ 52,00               	NO EXERCÍCIO – R$ 622,00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VIGILÂNCIA EPIDEOMOLÓCIA EM SAÚDE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2.019)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R$ 78.965,61            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R$ 93.986,16                    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8940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050"/>
          </a:xfrm>
        </p:spPr>
        <p:txBody>
          <a:bodyPr/>
          <a:lstStyle/>
          <a:p>
            <a:r>
              <a:rPr lang="pt-BR" b="1" dirty="0"/>
              <a:t>FUNDO MUNICIPAL DE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28175"/>
            <a:ext cx="10515600" cy="4648788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ASISTÊNCIA </a:t>
            </a:r>
            <a:r>
              <a:rPr lang="pt-BR" dirty="0"/>
              <a:t>FARMACÊUTICA EM SAÚDE - </a:t>
            </a:r>
            <a:r>
              <a:rPr lang="pt-BR" u="sng" dirty="0"/>
              <a:t>(AÇÃO 2.021)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15.500,00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ATENÇÃO </a:t>
            </a:r>
            <a:r>
              <a:rPr lang="pt-BR" dirty="0"/>
              <a:t>BÁSICA EM SAÚDE - </a:t>
            </a:r>
            <a:r>
              <a:rPr lang="pt-BR" u="sng" dirty="0"/>
              <a:t>(AÇÕES 2.020/2023)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1.867.677,39     	NO EXERCÍCIO – R$ 4.894.095,97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MÉDIA E ALTA COMPLEXIDADE EM SAÚDE </a:t>
            </a:r>
            <a:r>
              <a:rPr lang="pt-BR" dirty="0"/>
              <a:t>- </a:t>
            </a:r>
            <a:r>
              <a:rPr lang="pt-BR" u="sng" dirty="0"/>
              <a:t>(</a:t>
            </a:r>
            <a:r>
              <a:rPr lang="pt-BR" u="sng" dirty="0" smtClean="0"/>
              <a:t>AÇÃO 2.022)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244.547,62         </a:t>
            </a:r>
            <a:r>
              <a:rPr lang="pt-BR" b="1" dirty="0">
                <a:solidFill>
                  <a:srgbClr val="FF0000"/>
                </a:solidFill>
              </a:rPr>
              <a:t>	NO EXERCÍCIO – R$ 331.038,09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ENFRENTAMENTO </a:t>
            </a:r>
            <a:r>
              <a:rPr lang="pt-BR" dirty="0"/>
              <a:t>DE EMERGÊNCIAS </a:t>
            </a:r>
            <a:r>
              <a:rPr lang="pt-BR" sz="1000" dirty="0"/>
              <a:t>(PANDEMIAS/CALAMIDADE)</a:t>
            </a:r>
            <a:r>
              <a:rPr lang="pt-BR" dirty="0"/>
              <a:t> - </a:t>
            </a:r>
            <a:r>
              <a:rPr lang="pt-BR" u="sng" dirty="0"/>
              <a:t>(AÇÃO 2.024)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R$ 1.565,85           	NO EXERCÍCIO – R$ 21.331,51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6987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1" dirty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4000" b="1" dirty="0" smtClean="0"/>
              <a:t>FUNDO MUNICIPAL PARA INFÂNCIA E ADOLESCÊNCIA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2.025 - ATENÇÃO A CRIANÇA E AO ADOLESCENTE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</a:t>
            </a:r>
            <a:r>
              <a:rPr lang="pt-BR" b="1" dirty="0">
                <a:solidFill>
                  <a:srgbClr val="FF0000"/>
                </a:solidFill>
              </a:rPr>
              <a:t>	NO EXERCÍCIO – R$ 12.060,00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2.038 - CONSELHO TUTELAR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R$ 51.427,62 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120.041,93                     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141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368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RECEITAS</a:t>
            </a:r>
            <a:endParaRPr lang="pt-BR" b="1" dirty="0">
              <a:solidFill>
                <a:srgbClr val="0000FF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783864"/>
              </p:ext>
            </p:extLst>
          </p:nvPr>
        </p:nvGraphicFramePr>
        <p:xfrm>
          <a:off x="838200" y="1359461"/>
          <a:ext cx="10515600" cy="4638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712"/>
                <a:gridCol w="3407080"/>
                <a:gridCol w="2386208"/>
                <a:gridCol w="1752600"/>
              </a:tblGrid>
              <a:tr h="88511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>
                          <a:latin typeface="Cambria" panose="02040503050406030204" pitchFamily="18" charset="0"/>
                        </a:rPr>
                        <a:t>PREVISÃO TOTAL PARA O EXERCÍCIO  R$ 22.532.550,00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25504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PERÍODO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PREVISTO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REALIZADO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%</a:t>
                      </a:r>
                      <a:endParaRPr lang="pt-BR" b="1" dirty="0"/>
                    </a:p>
                  </a:txBody>
                  <a:tcPr anchor="ctr"/>
                </a:tc>
              </a:tr>
              <a:tr h="725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6.982.840,73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10.056.259,51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144,01 %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725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2º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7.629.581,03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14.001.416,56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183,51%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725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3º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7.920.128,24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8.995.131,86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113,57%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851635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RECEITAS EFETIVAMENTE REALIZADA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N</a:t>
                      </a: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O EXERCÍCIO  R$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33.052.807,93</a:t>
                      </a:r>
                      <a:endParaRPr lang="pt-BR" sz="2400" b="1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dirty="0" smtClean="0"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932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FUNDO MUNICIPAL DE ASSISTÊNCIA SOCIAL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0215"/>
          </a:xfrm>
        </p:spPr>
        <p:txBody>
          <a:bodyPr>
            <a:normAutofit fontScale="92500" lnSpcReduction="2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1.017 – AQUISIÇÃO DE VEÍCULOS, EQUIP. E MOBILIÁRIOS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12.777,57             	NO EXERCÍCIO – R$ 27.809,47                     </a:t>
            </a:r>
          </a:p>
          <a:p>
            <a:pPr lvl="1"/>
            <a:r>
              <a:rPr lang="pt-BR" dirty="0" smtClean="0"/>
              <a:t>1.018 </a:t>
            </a:r>
            <a:r>
              <a:rPr lang="pt-BR" dirty="0"/>
              <a:t>– </a:t>
            </a:r>
            <a:r>
              <a:rPr lang="pt-BR" dirty="0" smtClean="0"/>
              <a:t>CONSTRUÇÃO/AMPLIAÇÃO E MELHORIAS NO CRAS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1.417,00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2.026 </a:t>
            </a:r>
            <a:r>
              <a:rPr lang="pt-BR" dirty="0"/>
              <a:t>– </a:t>
            </a:r>
            <a:r>
              <a:rPr lang="pt-BR" dirty="0" smtClean="0"/>
              <a:t>MANUTENÇÃO SECRETARIA DE ASSISTÊNCIA SOCIAL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R$ 232.380,61            	NO EXERCÍCIO – R$ 682.648,44                     </a:t>
            </a:r>
          </a:p>
          <a:p>
            <a:pPr lvl="1"/>
            <a:r>
              <a:rPr lang="pt-BR" dirty="0" smtClean="0"/>
              <a:t>2.027 </a:t>
            </a:r>
            <a:r>
              <a:rPr lang="pt-BR" dirty="0"/>
              <a:t>– </a:t>
            </a:r>
            <a:r>
              <a:rPr lang="pt-BR" dirty="0" smtClean="0"/>
              <a:t>PROG. PROTEÇÃO SOCIAL ESPECIAL - MÉDIA E ALTA COMPLEXIDADE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R$ 34.092,00      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99.236,00                      </a:t>
            </a:r>
          </a:p>
          <a:p>
            <a:pPr lvl="1"/>
            <a:r>
              <a:rPr lang="pt-BR" dirty="0" smtClean="0"/>
              <a:t>2.028 </a:t>
            </a:r>
            <a:r>
              <a:rPr lang="pt-BR" dirty="0"/>
              <a:t>– </a:t>
            </a:r>
            <a:r>
              <a:rPr lang="pt-BR" dirty="0" smtClean="0"/>
              <a:t>PROGRAMA BOLSA FAMÍLIA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7.162,71      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$ 21.873,06  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2.029 </a:t>
            </a:r>
            <a:r>
              <a:rPr lang="pt-BR" dirty="0"/>
              <a:t>– </a:t>
            </a:r>
            <a:r>
              <a:rPr lang="pt-BR" dirty="0" smtClean="0"/>
              <a:t>PROGRAMA DE PROTEÇÃO SOCIAL BÁSICA E SERVIÇOS DE VÍNCULOS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R$ 50.329,76               	NO EXERCÍCIO – R$ 142.242,65                     </a:t>
            </a:r>
          </a:p>
          <a:p>
            <a:pPr lvl="1"/>
            <a:r>
              <a:rPr lang="pt-BR" dirty="0" smtClean="0"/>
              <a:t>2.030 – PROGRAMA DE BENEFÍCIOS EVENTUAIS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41.922,59 </a:t>
            </a:r>
            <a:r>
              <a:rPr lang="pt-BR" b="1" dirty="0" smtClean="0">
                <a:solidFill>
                  <a:srgbClr val="FF0000"/>
                </a:solidFill>
              </a:rPr>
              <a:t>              </a:t>
            </a:r>
            <a:r>
              <a:rPr lang="pt-BR" b="1" dirty="0">
                <a:solidFill>
                  <a:srgbClr val="FF0000"/>
                </a:solidFill>
              </a:rPr>
              <a:t>	NO EXERCÍCIO – R$ 57.837,07                     </a:t>
            </a:r>
          </a:p>
          <a:p>
            <a:pPr lvl="2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2130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 smtClean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FUNDO ROTATIVO HABITACIONAL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90805"/>
            <a:ext cx="10515600" cy="4008329"/>
          </a:xfrm>
        </p:spPr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1.019 </a:t>
            </a:r>
            <a:r>
              <a:rPr lang="pt-BR" dirty="0"/>
              <a:t>– </a:t>
            </a:r>
            <a:r>
              <a:rPr lang="pt-BR" dirty="0" smtClean="0"/>
              <a:t>CONSTRUÇÃO/MELHORIAS DE UNIDADES HABITACIONAIS URBANAS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</a:t>
            </a:r>
            <a:r>
              <a:rPr lang="pt-BR" b="1" dirty="0" smtClean="0">
                <a:solidFill>
                  <a:srgbClr val="FF0000"/>
                </a:solidFill>
              </a:rPr>
              <a:t>13.403,30         </a:t>
            </a:r>
            <a:r>
              <a:rPr lang="pt-BR" b="1" dirty="0">
                <a:solidFill>
                  <a:srgbClr val="FF0000"/>
                </a:solidFill>
              </a:rPr>
              <a:t>	NO EXERCÍCIO – R$  13.403,30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1.020 </a:t>
            </a:r>
            <a:r>
              <a:rPr lang="pt-BR" dirty="0"/>
              <a:t>– CONSTRUÇÃO/MELHORIAS DE UNIDADES HABITACIONAIS </a:t>
            </a:r>
            <a:r>
              <a:rPr lang="pt-BR" dirty="0" smtClean="0"/>
              <a:t>RURAIS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6.651,50   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6.651,50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2.031 </a:t>
            </a:r>
            <a:r>
              <a:rPr lang="pt-BR" dirty="0"/>
              <a:t>– </a:t>
            </a:r>
            <a:r>
              <a:rPr lang="pt-BR" dirty="0" smtClean="0"/>
              <a:t>MANUTENÇÃO DAS ATIVIDADES DO DEPARTAMENTO DE  HABITAÇÃO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8770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SECRETARIA MUNICIPAL DE AGRICULTURA E MEIO AMBIENTE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27552"/>
            <a:ext cx="10515600" cy="4949411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1.021 </a:t>
            </a:r>
            <a:r>
              <a:rPr lang="pt-BR" dirty="0"/>
              <a:t>– </a:t>
            </a:r>
            <a:r>
              <a:rPr lang="pt-BR" dirty="0" smtClean="0"/>
              <a:t>AQUISIÇÃO DE MÁQUINAS, EQUIPAMENTOS E VEÍCULOS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371.300,00       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2.103.044,00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1.022 </a:t>
            </a:r>
            <a:r>
              <a:rPr lang="pt-BR" dirty="0"/>
              <a:t>– </a:t>
            </a:r>
            <a:r>
              <a:rPr lang="pt-BR" dirty="0" smtClean="0"/>
              <a:t>PERFURAÇÃO DE POÇOS ARTESIANOS COM INST. E AMPL. REDE ÁGUA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3.232,00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4.632,00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1.023 </a:t>
            </a:r>
            <a:r>
              <a:rPr lang="pt-BR" dirty="0"/>
              <a:t>– </a:t>
            </a:r>
            <a:r>
              <a:rPr lang="pt-BR" dirty="0" smtClean="0"/>
              <a:t>APOIO A TELEFONIA E INTERNET NA ÁREA RURAL DO MUNICÍPIO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	       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2.032 </a:t>
            </a:r>
            <a:r>
              <a:rPr lang="pt-BR" dirty="0"/>
              <a:t>– </a:t>
            </a:r>
            <a:r>
              <a:rPr lang="pt-BR" dirty="0" smtClean="0"/>
              <a:t>MANUT. DA SEC. MUNICIPAL DE AGRICULTURA E MEIO AMBIENTE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337.107,32                 	NO EXERCÍCIO – R$ 925.042,17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2.033 </a:t>
            </a:r>
            <a:r>
              <a:rPr lang="pt-BR" dirty="0"/>
              <a:t>– </a:t>
            </a:r>
            <a:r>
              <a:rPr lang="pt-BR" dirty="0" smtClean="0"/>
              <a:t>APOIO AO PRODUTOR RURAL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608.169,72                	NO EXERCÍCIO – R$ 1.678.599,51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611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800" b="1" dirty="0"/>
              <a:t>SECRETARIA MUNICIPAL DE INFRAESTRUTURA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OBRAS E SERVIÇOS URBANOS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1.024 </a:t>
            </a:r>
            <a:r>
              <a:rPr lang="pt-BR" dirty="0"/>
              <a:t>– </a:t>
            </a:r>
            <a:r>
              <a:rPr lang="pt-BR" dirty="0" smtClean="0"/>
              <a:t>PAVIMENTAÇÃO DE VIAS URBANAS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161.252,04         	NO EXERCÍCIO – R$ 311.252,04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1.025 </a:t>
            </a:r>
            <a:r>
              <a:rPr lang="pt-BR" dirty="0"/>
              <a:t>– </a:t>
            </a:r>
            <a:r>
              <a:rPr lang="pt-BR" dirty="0" smtClean="0"/>
              <a:t>EDIFICAÇÕES PARA BARRAÇÕES INDUSTRIAIS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1.026 </a:t>
            </a:r>
            <a:r>
              <a:rPr lang="pt-BR" dirty="0"/>
              <a:t>– </a:t>
            </a:r>
            <a:r>
              <a:rPr lang="pt-BR" dirty="0" smtClean="0"/>
              <a:t>CONSTRUÇÃO DE CICLOVIAS E PASSEIOS PÚBLICOS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R$ 66.731,00           	NO EXERCÍCIO – R$ 127.965,40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2.034 </a:t>
            </a:r>
            <a:r>
              <a:rPr lang="pt-BR" dirty="0"/>
              <a:t>– </a:t>
            </a:r>
            <a:r>
              <a:rPr lang="pt-BR" dirty="0" smtClean="0"/>
              <a:t>MANUTENÇÃO DAS ATIV. DO DEP. DE OBRAS E SERV. URBANOS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410.528,59         	NO EXERCÍCIO – R$ 960.793,16 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814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 smtClean="0"/>
              <a:t>SECRETARIA MUNICIPAL DE INFRAESTRUTURA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TRANSPORTE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1.027 </a:t>
            </a:r>
            <a:r>
              <a:rPr lang="pt-BR" dirty="0"/>
              <a:t>– </a:t>
            </a:r>
            <a:r>
              <a:rPr lang="pt-BR" dirty="0" smtClean="0"/>
              <a:t>AQUISIÇÃO DE MÁQUINAS, EQUIP., CAMINHÕES E VEÍCULOS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78.750,23           </a:t>
            </a:r>
            <a:r>
              <a:rPr lang="pt-BR" b="1" dirty="0">
                <a:solidFill>
                  <a:srgbClr val="FF0000"/>
                </a:solidFill>
              </a:rPr>
              <a:t>	NO EXERCÍCIO – R$ 107.650,66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1.028 </a:t>
            </a:r>
            <a:r>
              <a:rPr lang="pt-BR" dirty="0"/>
              <a:t>– PAVIMENTAÇÃO DE </a:t>
            </a:r>
            <a:r>
              <a:rPr lang="pt-BR" dirty="0" smtClean="0"/>
              <a:t>ESTRADAS VICINAIS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R$ 301.689,00        	NO EXERCÍCIO – R$ 654.871,49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2.035 </a:t>
            </a:r>
            <a:r>
              <a:rPr lang="pt-BR" dirty="0"/>
              <a:t>– </a:t>
            </a:r>
            <a:r>
              <a:rPr lang="pt-BR" dirty="0" smtClean="0"/>
              <a:t>MANUT. DAS ATIVIDADES DO DEPARTAMENTO DE TRANSPORTE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1.278.040,67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2.648.857,52 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3282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LIMITES CONSTITUCIONAIS</a:t>
            </a:r>
            <a:endParaRPr lang="pt-BR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894692"/>
              </p:ext>
            </p:extLst>
          </p:nvPr>
        </p:nvGraphicFramePr>
        <p:xfrm>
          <a:off x="713985" y="1215023"/>
          <a:ext cx="10809960" cy="4831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4525"/>
                <a:gridCol w="1766169"/>
                <a:gridCol w="1740595"/>
                <a:gridCol w="1954584"/>
                <a:gridCol w="764087"/>
              </a:tblGrid>
              <a:tr h="10018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RCL AJUSTADA (ÚLTIMOS 12 MESES)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26.504.053,97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34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3861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LIMITE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DIFERENÇA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018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DESPESA COM PESSOAL (12 MESES)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– EXECUTIVO (54%)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14.312.189,14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9.577.592,48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4.734.596,66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36,14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DESPESA COM PESSOAL (12 MESES)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– LEGISLATIVO (6%)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1.590.243,24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604.362,27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985.880,97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2,28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APLICAÇÃO EM SAÚDE (15%)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3.603.157,27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3.969.212,12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366.054,85</a:t>
                      </a:r>
                      <a:endParaRPr lang="pt-BR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16,52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APLICAÇÃO EM EDUCAÇÃO (25%)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6.277.511,98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6.456.763,87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179.251,89</a:t>
                      </a:r>
                      <a:endParaRPr lang="pt-BR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25,71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13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2942"/>
            <a:ext cx="10515600" cy="1014609"/>
          </a:xfrm>
        </p:spPr>
        <p:txBody>
          <a:bodyPr/>
          <a:lstStyle/>
          <a:p>
            <a:pPr algn="ctr"/>
            <a:r>
              <a:rPr lang="pt-BR" b="1" dirty="0" smtClean="0">
                <a:latin typeface="Algerian" panose="04020705040A02060702" pitchFamily="82" charset="0"/>
              </a:rPr>
              <a:t>RECEITAS 2022 </a:t>
            </a:r>
            <a:endParaRPr lang="pt-BR" b="1" dirty="0">
              <a:latin typeface="Algerian" panose="04020705040A02060702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227551"/>
            <a:ext cx="10147126" cy="563671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MUNICIPAIS: </a:t>
            </a:r>
            <a:endParaRPr lang="pt-BR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4027546"/>
              </p:ext>
            </p:extLst>
          </p:nvPr>
        </p:nvGraphicFramePr>
        <p:xfrm>
          <a:off x="948847" y="1665963"/>
          <a:ext cx="10086582" cy="4997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388"/>
                <a:gridCol w="3362194"/>
              </a:tblGrid>
              <a:tr h="434401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ambria" panose="02040503050406030204" pitchFamily="18" charset="0"/>
                        </a:rPr>
                        <a:t>NATUREZA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DAS RECEITAS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Impostos, Taxas e Contribuições de Melhoria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1.356.102,84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Impostos Municipais - (1.1.1...)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1.244.023,39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Taxas - (1.1.2...)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108.884,83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Contribuição de Melhoria - (1.1.3...)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3.194,62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Receitas de Contribuições -COSIP - (1.2.4...)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133.214,76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 Patrimonial - (1.3.....)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994.794,35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Receitas de Serviços - (1.6.0...)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187.168,63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Outras Receitas Correntes - (1.7.4.8..../1.7.7.8..../1.9.0....)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43.186,95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RECEITAS DE ALIENAÇÃO</a:t>
                      </a: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DE BENS</a:t>
                      </a:r>
                      <a:endParaRPr lang="pt-BR" sz="2000" b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141.501,20</a:t>
                      </a:r>
                      <a:endParaRPr lang="pt-BR" sz="20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RECEITAS DE AMORTIZAÇÃO DE EMPRÉSTIMO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26.839,68</a:t>
                      </a:r>
                      <a:endParaRPr lang="pt-BR" sz="20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LÍQUIDO -</a:t>
                      </a:r>
                      <a:r>
                        <a:rPr lang="pt-BR" b="1" baseline="0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 RECEITAS </a:t>
                      </a:r>
                      <a:r>
                        <a:rPr lang="pt-BR" b="1" baseline="0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MUNICIPAIS                            </a:t>
                      </a:r>
                      <a:endParaRPr lang="pt-BR" b="1" dirty="0" smtClean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2.882.808,41</a:t>
                      </a:r>
                      <a:endParaRPr lang="pt-BR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47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25886"/>
            <a:ext cx="10515600" cy="9645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ESTADUAIS:</a:t>
            </a:r>
            <a:r>
              <a:rPr lang="pt-BR" dirty="0" smtClean="0"/>
              <a:t>	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175994"/>
              </p:ext>
            </p:extLst>
          </p:nvPr>
        </p:nvGraphicFramePr>
        <p:xfrm>
          <a:off x="838200" y="1553231"/>
          <a:ext cx="10515600" cy="4881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  <a:gridCol w="3124200"/>
              </a:tblGrid>
              <a:tr h="40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NATUREZA</a:t>
                      </a:r>
                      <a:r>
                        <a:rPr lang="pt-BR" baseline="0" dirty="0" smtClean="0"/>
                        <a:t> DAS RECEITAS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ICMS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10.202.422,74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IPVA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724.458,30</a:t>
                      </a: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IPI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99.342,89</a:t>
                      </a: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latin typeface="Cambria" panose="02040503050406030204" pitchFamily="18" charset="0"/>
                        </a:rPr>
                        <a:t>REPASSE ESTADO P/ SAÚDE – REPASSE FUNDO A FUNDO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199.369,93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FEAS – REPASSE</a:t>
                      </a:r>
                      <a:r>
                        <a:rPr lang="pt-BR" sz="2400" baseline="0" dirty="0" smtClean="0">
                          <a:latin typeface="Cambria" panose="02040503050406030204" pitchFamily="18" charset="0"/>
                        </a:rPr>
                        <a:t> FUNDO A FUNDO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126.903,51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TRANSFERÊNCIAS ESPECIAIS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5.588.762,08</a:t>
                      </a:r>
                      <a:endParaRPr lang="pt-BR" sz="2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00553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DEMAIS TRANSFERÊNCIAS</a:t>
                      </a:r>
                      <a:r>
                        <a:rPr lang="pt-BR" sz="2400" b="0" baseline="0" dirty="0" smtClean="0">
                          <a:latin typeface="Cambria" panose="02040503050406030204" pitchFamily="18" charset="0"/>
                        </a:rPr>
                        <a:t> DO</a:t>
                      </a:r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 ESTADO</a:t>
                      </a:r>
                      <a:endParaRPr lang="pt-BR" sz="2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156.472,88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00553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RETENÇÃO FUNDEB (20%)</a:t>
                      </a:r>
                      <a:endParaRPr lang="pt-BR" sz="2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2.205.242,77</a:t>
                      </a:r>
                      <a:endParaRPr lang="pt-BR" sz="2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LIQUIDO - RECEITAS ESTADUAIS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14.892.489,56</a:t>
                      </a:r>
                      <a:endParaRPr lang="pt-BR" sz="24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25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1040"/>
            <a:ext cx="10515600" cy="66388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FEDERAIS:</a:t>
            </a:r>
            <a:endParaRPr lang="pt-BR" sz="2800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389260"/>
              </p:ext>
            </p:extLst>
          </p:nvPr>
        </p:nvGraphicFramePr>
        <p:xfrm>
          <a:off x="838200" y="1127342"/>
          <a:ext cx="10515600" cy="5321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1088"/>
                <a:gridCol w="3274512"/>
              </a:tblGrid>
              <a:tr h="473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Cambria" panose="02040503050406030204" pitchFamily="18" charset="0"/>
                        </a:rPr>
                        <a:t>NATUREZA</a:t>
                      </a:r>
                      <a:r>
                        <a:rPr lang="pt-BR" sz="1800" baseline="0" dirty="0" smtClean="0">
                          <a:latin typeface="Cambria" panose="02040503050406030204" pitchFamily="18" charset="0"/>
                        </a:rPr>
                        <a:t> DAS RECEITAS</a:t>
                      </a:r>
                      <a:endParaRPr lang="pt-BR" sz="1800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sz="1800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sz="1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FPM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12.828.002,47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ITR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8.410,32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FUNDO ESPECIAL DO PETRÓLEO/CEFEM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284.256,31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73950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SUS (ATENÇÃO PRIMÁRIA/MÉDIA</a:t>
                      </a:r>
                      <a:r>
                        <a:rPr lang="pt-BR" sz="2000" baseline="0" dirty="0" smtClean="0">
                          <a:latin typeface="Cambria" panose="02040503050406030204" pitchFamily="18" charset="0"/>
                        </a:rPr>
                        <a:t> E ALTA COMP./VIG. SAN. E VIG. EPI.</a:t>
                      </a: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801.742,30</a:t>
                      </a: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FNDE (PNAE/PNATE/SALÁRIO EDUCAÇÃO)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290.769,73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FNAS (SCFV/PSB/AUXILIO BRASIL)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107.190,95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DEMAIS TRANSF. CORRENTE UNIÃO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173.802,88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TRANSFERÊNCIAS</a:t>
                      </a:r>
                      <a:r>
                        <a:rPr lang="pt-BR" sz="2000" baseline="0" dirty="0" smtClean="0">
                          <a:latin typeface="Cambria" panose="02040503050406030204" pitchFamily="18" charset="0"/>
                        </a:rPr>
                        <a:t> DE CONVÊNIOS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305.600,00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TRANSFERÊNCIAS DE EMENDAS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550.000,00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RETENÇÃO FUNDEB (20%)</a:t>
                      </a:r>
                      <a:endParaRPr lang="pt-BR" sz="20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2.350.837,37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LÍQUIDO - RECEITAS UNIÃO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12.998.937,59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97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  <a:latin typeface="Cambria" panose="02040503050406030204" pitchFamily="18" charset="0"/>
              </a:rPr>
              <a:t>RECURSOS FUNDEB NO ANO</a:t>
            </a:r>
            <a:endParaRPr lang="pt-BR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27209"/>
              </p:ext>
            </p:extLst>
          </p:nvPr>
        </p:nvGraphicFramePr>
        <p:xfrm>
          <a:off x="964503" y="1690687"/>
          <a:ext cx="9920614" cy="3094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2467"/>
                <a:gridCol w="2718147"/>
              </a:tblGrid>
              <a:tr h="107093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Repasse ao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FUNDO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4.556.080,14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  <a:tr h="107093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Retorno do FUNDO 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2.277.507,77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  <a:tr h="95239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( - ) Perda para 2022 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2.278.572,37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29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2273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PARA AS DESPESAS ESTÁ SENDO CONSIDERADO O VALOR LIQUIDADO, OU SEJA: OS MATERIAS, SERVIÇOS, OBRAS, EQUIPAMENTOS..... ENTREGUES E EXECUTADOS NO QUADRIMESTRE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48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GABINETE DO PREFEITO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2.002 – MANUTENÇÃO DA ESTRUTURA DO GABINETE DO PREFEITO E VICE PREFEITO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134.359,72                  NO </a:t>
            </a:r>
            <a:r>
              <a:rPr lang="pt-BR" b="1" dirty="0">
                <a:solidFill>
                  <a:srgbClr val="FF0000"/>
                </a:solidFill>
              </a:rPr>
              <a:t>EXERCÍCIO – R$ </a:t>
            </a:r>
            <a:r>
              <a:rPr lang="pt-BR" b="1" dirty="0" smtClean="0">
                <a:solidFill>
                  <a:srgbClr val="FF0000"/>
                </a:solidFill>
              </a:rPr>
              <a:t>414.799,39                     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02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SECRETARIA DE ADMINISTRAÇÃO, FINANÇAS E PLANEJAMENTO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1.002 – AQUISIÇÃO DE EQUIAMENTOS, MOBILIÁRIOS E VEÍCULOS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R$ 14.432,00 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30.590,80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1.004 – AQUISIÇÃO DE IMÓVEL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2.003 – MANUTENÇÃO DAS ATIVIDADES DA SEC. MUN. DE ADM.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1.094.298,80       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R$ 2.571.385,86 </a:t>
            </a:r>
          </a:p>
          <a:p>
            <a:pPr lvl="1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00452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814</Words>
  <Application>Microsoft Office PowerPoint</Application>
  <PresentationFormat>Widescreen</PresentationFormat>
  <Paragraphs>325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Algerian</vt:lpstr>
      <vt:lpstr>Arial</vt:lpstr>
      <vt:lpstr>Arial Narrow</vt:lpstr>
      <vt:lpstr>Calibri</vt:lpstr>
      <vt:lpstr>Calibri Light</vt:lpstr>
      <vt:lpstr>Cambria</vt:lpstr>
      <vt:lpstr>Tema do Office</vt:lpstr>
      <vt:lpstr>AUDIÊNCIA PÚBLICA</vt:lpstr>
      <vt:lpstr>RECEITAS</vt:lpstr>
      <vt:lpstr>RECEITAS 2022 </vt:lpstr>
      <vt:lpstr>RECEITAS ESTADUAIS: </vt:lpstr>
      <vt:lpstr>RECEITAS FEDERAIS:</vt:lpstr>
      <vt:lpstr>RECURSOS FUNDEB NO ANO</vt:lpstr>
      <vt:lpstr>PARA AS DESPESAS ESTÁ SENDO CONSIDERADO O VALOR LIQUIDADO, OU SEJA: OS MATERIAS, SERVIÇOS, OBRAS, EQUIPAMENTOS..... ENTREGUES E EXECUTADOS NO QUADRIMESTRE</vt:lpstr>
      <vt:lpstr>GABINETE DO PREFEITO</vt:lpstr>
      <vt:lpstr>SECRETARIA DE ADMINISTRAÇÃO, FINANÇAS E PLANEJAMENTO</vt:lpstr>
      <vt:lpstr>SECRETARIA DE ADMINISTRAÇÃO, FINANÇAS E PLANEJAMENTO</vt:lpstr>
      <vt:lpstr>SECRETARIA MUNICIPAL DA EDUCAÇÃO, CULTURA, ESPORTES E TURISMO DEPARTAMENTO DE EDUCAÇÃO</vt:lpstr>
      <vt:lpstr>SECRETARIA MUNICIPAL DA EDUCAÇÃO, CULTURA, ESPORTES E TURISMO DEPARTAMENTO DE EDUCAÇÃO</vt:lpstr>
      <vt:lpstr>SECRETARIA MUNICIPAL DA EDUCAÇÃO, CULTURA, ESPORTES E TURISMO DEPARTAMENTO DE EDUCAÇÃO</vt:lpstr>
      <vt:lpstr>SECRETARIA MUNICIOPAL DA EDUCAÇÃO, CULTURA, ESPORTES E TURISMO DEPARTAMENTO DE CULTURA</vt:lpstr>
      <vt:lpstr>SECRETARIA MUNICIPAL DA EDUCAÇÃO, CULTURA, ESPORTES E TURISMO DEPARTAMENTO DE ESPORTES</vt:lpstr>
      <vt:lpstr>SECRETARIA MUNICIPAL DA EDUCAÇÃO, CULTURA, ESPORTES E TURISMO DEPARTAMENTO DE TURISMO</vt:lpstr>
      <vt:lpstr>FUNDO MUNICIPAL DE SAÚDE</vt:lpstr>
      <vt:lpstr>FUNDO MUNICIPAL DE SAÚDE</vt:lpstr>
      <vt:lpstr>SECRETARIA MUNICIPAL DE ASSITÊNCIA SOCIAL FUNDO MUNICIPAL PARA INFÂNCIA E ADOLESCÊNCIA</vt:lpstr>
      <vt:lpstr>SECRETARIA MUNICIPAL DE ASSITÊNCIA SOCIAL FUNDO MUNICIPAL DE ASSISTÊNCIA SOCIAL</vt:lpstr>
      <vt:lpstr>SECRETARIA MUNICIPAL DE ASSITÊNCIA SOCIAL FUNDO ROTATIVO HABITACIONAL</vt:lpstr>
      <vt:lpstr>SECRETARIA MUNICIPAL DE AGRICULTURA E MEIO AMBIENTE</vt:lpstr>
      <vt:lpstr>SECRETARIA MUNICIPAL DE INFRAESTRUTURA DEPARTAMENTO DE OBRAS E SERVIÇOS URBANOS</vt:lpstr>
      <vt:lpstr>SECRETARIA MUNICIPAL DE INFRAESTRUTURA DEPARTAMENTO DE TRANSPORTE</vt:lpstr>
      <vt:lpstr>LIMITES CONSTITUCIONAIS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2022</dc:title>
  <dc:creator>Usuario</dc:creator>
  <cp:lastModifiedBy>Usuario</cp:lastModifiedBy>
  <cp:revision>213</cp:revision>
  <cp:lastPrinted>2023-02-20T18:45:51Z</cp:lastPrinted>
  <dcterms:created xsi:type="dcterms:W3CDTF">2022-06-08T18:37:33Z</dcterms:created>
  <dcterms:modified xsi:type="dcterms:W3CDTF">2023-02-20T18:46:33Z</dcterms:modified>
</cp:coreProperties>
</file>