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1" r:id="rId3"/>
    <p:sldId id="276" r:id="rId4"/>
    <p:sldId id="264" r:id="rId5"/>
    <p:sldId id="277" r:id="rId6"/>
    <p:sldId id="278" r:id="rId7"/>
    <p:sldId id="279" r:id="rId8"/>
    <p:sldId id="275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80" r:id="rId27"/>
  </p:sldIdLst>
  <p:sldSz cx="12192000" cy="6858000"/>
  <p:notesSz cx="6797675" cy="992822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2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CC"/>
    <a:srgbClr val="3366CC"/>
    <a:srgbClr val="0066FF"/>
    <a:srgbClr val="33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4E23B-280E-480A-A7F0-75C76B69D076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79DDC-1B0D-49E1-AC53-E45F2B3EE56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869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As receitas municipais representam 12,52% das receitas líquidas totais do município.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083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* No ano: Medicamentos R$ 313.355,75; </a:t>
            </a:r>
            <a:r>
              <a:rPr lang="pt-BR" dirty="0" smtClean="0">
                <a:solidFill>
                  <a:srgbClr val="FF0000"/>
                </a:solidFill>
              </a:rPr>
              <a:t>CIS-AMOSC EXCETO MEDICAMENTOS R$ 321.271,29</a:t>
            </a:r>
            <a:r>
              <a:rPr lang="pt-BR" dirty="0" smtClean="0"/>
              <a:t>; HOSPITAL NOVA ERECHIM R$</a:t>
            </a:r>
            <a:r>
              <a:rPr lang="pt-BR" baseline="0" dirty="0" smtClean="0"/>
              <a:t> 360.456,23; PESSOAL R$ 1.623.079,62.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8444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* Ação 1042 e 2038 – A partir de 2024 terá orçamento vinculado a</a:t>
            </a:r>
            <a:r>
              <a:rPr lang="pt-BR" baseline="0" dirty="0" smtClean="0"/>
              <a:t> Sec. Administração (cfe. Alteração da Legislação).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9928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* Ação 2027 – Lar Bem Viver – acolhimento Idosos;  </a:t>
            </a:r>
          </a:p>
          <a:p>
            <a:r>
              <a:rPr lang="pt-BR" dirty="0" smtClean="0"/>
              <a:t>*</a:t>
            </a:r>
            <a:r>
              <a:rPr lang="pt-BR" baseline="0" dirty="0" smtClean="0"/>
              <a:t> </a:t>
            </a:r>
            <a:r>
              <a:rPr lang="pt-BR" dirty="0" smtClean="0"/>
              <a:t>Ação 2030 - Auxilio Funeral 08 R$ 10.326,00; Cesta básica R$ 6.106,27; Auxilio Natalidade R$ 1.133,07.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384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Distribuição 2º Quadrimestre(sementes, insumos e ferramentas</a:t>
            </a:r>
            <a:r>
              <a:rPr lang="pt-BR" baseline="0" dirty="0" smtClean="0"/>
              <a:t>) R$161.700,00; Sêmen/Nitrogênio R$ 19.302,31;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Ação 1021 – Aquisição de veículo Fiat Strada Cabine Dupla ano 2023/2023</a:t>
            </a:r>
            <a:r>
              <a:rPr lang="pt-BR" baseline="0" dirty="0" smtClean="0"/>
              <a:t> </a:t>
            </a:r>
            <a:r>
              <a:rPr lang="pt-BR" dirty="0" smtClean="0"/>
              <a:t>no valor de R$ 106.990,00.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11842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No segundo quadrimestre foi feito</a:t>
            </a:r>
            <a:r>
              <a:rPr lang="pt-BR" baseline="0" dirty="0" smtClean="0"/>
              <a:t> Execução de Faixas Elevadas na sede no valor de R$ 85.313,46;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E Execução de  Recapeamento Asfáltico na Avenida Anita Boaro; Rua Modesto Gaviolli; com investimento de R$ 828.654,13.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2492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* No segundo quadrimestre foi feito</a:t>
            </a:r>
            <a:r>
              <a:rPr lang="pt-BR" baseline="0" dirty="0" smtClean="0"/>
              <a:t> Recapeamento Asfáltico na Linha Tarumãzinho Rodovia Municipal EMAF 005 R$ 2.156.420,47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79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As receitas estaduais representam 34,06% das receitas líquidas totais do município. Com destaque ao ICMS que representa 29,35%.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7828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As receitas federais representam 45,14% das receitas líquidas totais do município. Com destaque ao FPM que representa 36,87%.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601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O retorno do FUNDEB representa 8,28% da receita total do município. E as perdas que o município tem com o FUNDEM representam</a:t>
            </a:r>
            <a:r>
              <a:rPr lang="pt-BR" baseline="0" dirty="0" smtClean="0"/>
              <a:t> 50,15% do valor devolvido.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079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/>
              <a:t>Foi adquirido um veículo novo para o gabinete no valor de R$ 216.379,94, (Chevrolet Equinox Premier PEG 2023/2023);  a ser entregue no terceiro quadrimestre</a:t>
            </a:r>
            <a:r>
              <a:rPr lang="pt-BR" baseline="0" dirty="0" smtClean="0"/>
              <a:t>.</a:t>
            </a:r>
            <a:endParaRPr lang="pt-BR" dirty="0" smtClean="0"/>
          </a:p>
          <a:p>
            <a:r>
              <a:rPr lang="pt-BR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289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Ação (1005 e 1006)</a:t>
            </a:r>
            <a:r>
              <a:rPr lang="pt-BR" baseline="0" dirty="0" smtClean="0"/>
              <a:t> - </a:t>
            </a:r>
            <a:r>
              <a:rPr lang="pt-BR" dirty="0" smtClean="0"/>
              <a:t>Finalizado Ampliação e melhorias em edificação na Escola do Campo em Tempo Integral Tarumãzinho;</a:t>
            </a:r>
            <a:endParaRPr lang="pt-BR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baseline="0" dirty="0" smtClean="0"/>
              <a:t>E Instalação de Sistema Preventivo de Incêndio nas três escolas da rede Municipal de ensino.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437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Ação 1007 - Foi adquirido uma VAN para o transporte escolar no valor de R$ 275.000,00, (Ford Transit Minibus L4H3 15+1 Lugares – 2022/2023); a ser entregue no terceiro quadrimestre</a:t>
            </a:r>
            <a:r>
              <a:rPr lang="pt-BR" baseline="0" dirty="0" smtClean="0"/>
              <a:t>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3813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Ação 2.013 – Realizado transporte escolar para alunos do 2º grau rede estadual de ensino, cfe. Recursos recebido Sec. Estado Educação.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38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Ação 1015 - Reforma e Ampliação Posto de Saúde Localizado na Comunidade da Linha Tarumãzinho;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dirty="0" smtClean="0"/>
              <a:t>E Execução de Sistema Preventivo de Incêndio na Unidade Saúde Sede.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79DDC-1B0D-49E1-AC53-E45F2B3EE56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466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22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944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7019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6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2411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630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828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68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077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69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BFE5D-F21B-4EE0-82C0-2EA87FE9CD46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358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BFE5D-F21B-4EE0-82C0-2EA87FE9CD46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0A275-046A-4565-8CFC-A35293CF55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79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51353"/>
            <a:ext cx="9144000" cy="1941535"/>
          </a:xfrm>
        </p:spPr>
        <p:txBody>
          <a:bodyPr anchor="ctr"/>
          <a:lstStyle/>
          <a:p>
            <a:r>
              <a:rPr lang="pt-BR" b="1" i="1" dirty="0" smtClean="0">
                <a:latin typeface="Algerian" panose="04020705040A02060702" pitchFamily="82" charset="0"/>
              </a:rPr>
              <a:t>AUDIÊNCIA PÚBLICA</a:t>
            </a:r>
            <a:endParaRPr lang="pt-BR" b="1" i="1" dirty="0"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244241"/>
            <a:ext cx="9144000" cy="2517731"/>
          </a:xfrm>
        </p:spPr>
        <p:txBody>
          <a:bodyPr anchor="ctr">
            <a:normAutofit/>
          </a:bodyPr>
          <a:lstStyle/>
          <a:p>
            <a:r>
              <a:rPr lang="pt-BR" sz="6000" b="1" dirty="0" smtClean="0">
                <a:latin typeface="Algerian" panose="04020705040A02060702" pitchFamily="82" charset="0"/>
              </a:rPr>
              <a:t>2º QUADRIMESTRE </a:t>
            </a:r>
          </a:p>
          <a:p>
            <a:r>
              <a:rPr lang="pt-BR" sz="6000" b="1" dirty="0" smtClean="0">
                <a:latin typeface="Algerian" panose="04020705040A02060702" pitchFamily="82" charset="0"/>
              </a:rPr>
              <a:t>2023</a:t>
            </a:r>
            <a:endParaRPr lang="pt-BR" sz="60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04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/>
              <a:t>SECRETARIA DE ADMINISTRAÇÃO, FINANÇAS E PLANEJAMENTO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61763"/>
            <a:ext cx="10515600" cy="4615200"/>
          </a:xfrm>
        </p:spPr>
        <p:txBody>
          <a:bodyPr>
            <a:normAutofit lnSpcReduction="10000"/>
          </a:bodyPr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1.002 – AQUISIÇÃO DE EQUIAMENTOS, MOBILIÁRIOS E VEÍCULOS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R$ 2.078,78         		NO EXERCÍCIO – R$ </a:t>
            </a:r>
            <a:r>
              <a:rPr lang="pt-BR" b="1" dirty="0" smtClean="0">
                <a:solidFill>
                  <a:srgbClr val="FF0000"/>
                </a:solidFill>
              </a:rPr>
              <a:t>4.278,78</a:t>
            </a:r>
          </a:p>
          <a:p>
            <a:pPr marL="914400" lvl="2" indent="0">
              <a:buNone/>
            </a:pPr>
            <a:endParaRPr lang="pt-BR" dirty="0" smtClean="0"/>
          </a:p>
          <a:p>
            <a:pPr lvl="1"/>
            <a:r>
              <a:rPr lang="pt-BR" dirty="0"/>
              <a:t>1.003 - CONSTRUÇÃO DE AUDITÓRIO E SALA DE REUNIÕES ANEXO AO CENTRO ADMINISTRATIVO MUNICIPAL</a:t>
            </a:r>
            <a:endParaRPr lang="pt-BR" dirty="0">
              <a:solidFill>
                <a:srgbClr val="000000"/>
              </a:solidFill>
            </a:endParaRPr>
          </a:p>
          <a:p>
            <a:pPr lvl="2"/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$ 0,00</a:t>
            </a: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                </a:t>
            </a:r>
          </a:p>
          <a:p>
            <a:pPr lvl="1"/>
            <a:r>
              <a:rPr lang="pt-BR" dirty="0" smtClean="0"/>
              <a:t>1.004 – AQUISIÇÃO DE IMÓVEL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2.003 – MANUTENÇÃO DAS ATIVIDADES DA SEC. MUN. DE ADM.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891.918,01       </a:t>
            </a:r>
            <a:r>
              <a:rPr lang="pt-BR" b="1" dirty="0" smtClean="0">
                <a:solidFill>
                  <a:srgbClr val="FF0000"/>
                </a:solidFill>
              </a:rPr>
              <a:t>		NO </a:t>
            </a:r>
            <a:r>
              <a:rPr lang="pt-BR" b="1" dirty="0">
                <a:solidFill>
                  <a:srgbClr val="FF0000"/>
                </a:solidFill>
              </a:rPr>
              <a:t>EXERCÍCIO – R$ 1.802.797,17</a:t>
            </a: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00452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7478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/>
              <a:t>SECRETARIA DE ADMINISTRAÇÃO, FINANÇAS E PLANEJAMENTO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52604"/>
            <a:ext cx="10515600" cy="4924359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2.004 – MANUTENÇÃO DA SEGURANÇA PÚBLICA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20.488,92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R$ 25.635,29                      </a:t>
            </a:r>
          </a:p>
          <a:p>
            <a:pPr lvl="1"/>
            <a:r>
              <a:rPr lang="pt-BR" dirty="0" smtClean="0"/>
              <a:t>2.036 – MANUTENÇÃO DO FUREBOM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3.363,50 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R$ 7.967,69                    </a:t>
            </a:r>
          </a:p>
          <a:p>
            <a:pPr lvl="1"/>
            <a:r>
              <a:rPr lang="pt-BR" dirty="0" smtClean="0"/>
              <a:t>2.037 – MANUTENÇÃO DAS AÇÕES EMERGÊNCIAS DA DEFESA CIVIL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0.001 – PAGAMENTO DE DÍVIDAS E ENCARGOS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0,00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R$ 119.086,49</a:t>
            </a:r>
          </a:p>
          <a:p>
            <a:pPr lvl="1"/>
            <a:r>
              <a:rPr lang="pt-BR" dirty="0" smtClean="0"/>
              <a:t>0.002 – PAGAMENTO DE APOSENTADAS E PENSIONISTAS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R$ 51.218,37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R$ 94.120,31                    </a:t>
            </a:r>
          </a:p>
          <a:p>
            <a:pPr lvl="1"/>
            <a:r>
              <a:rPr lang="pt-BR" dirty="0" smtClean="0"/>
              <a:t>0.003 – RECOLHIEMNTO DE PASEP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92.799,87  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R$ 171.263,08                     </a:t>
            </a:r>
          </a:p>
          <a:p>
            <a:pPr marL="914400" lvl="2" indent="0">
              <a:buNone/>
            </a:pP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2341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3153"/>
          </a:xfrm>
        </p:spPr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78278"/>
            <a:ext cx="10515600" cy="4598685"/>
          </a:xfrm>
        </p:spPr>
        <p:txBody>
          <a:bodyPr>
            <a:normAutofit lnSpcReduction="1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MANUTENÇÃO DA MERENDA ESCOLAR - </a:t>
            </a:r>
            <a:r>
              <a:rPr lang="pt-BR" u="sng" dirty="0" smtClean="0"/>
              <a:t>(AÇÕES 2.010/2.011/2.039)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R$ 106.621,84         	NO EXERCÍCIO – R$ </a:t>
            </a:r>
            <a:r>
              <a:rPr lang="pt-BR" b="1" dirty="0" smtClean="0">
                <a:solidFill>
                  <a:srgbClr val="FF0000"/>
                </a:solidFill>
              </a:rPr>
              <a:t>168.218,54</a:t>
            </a:r>
          </a:p>
          <a:p>
            <a:pPr marL="914400" lvl="2" indent="0">
              <a:buNone/>
            </a:pPr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AMPLIAÇÃO E MELHORIAS DAS ESCOLAS - </a:t>
            </a:r>
            <a:r>
              <a:rPr lang="pt-BR" u="sng" dirty="0" smtClean="0"/>
              <a:t>(AÇÕES 1.005/1.006)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R$ 86.485,24         	NO EXERCÍCIO – R$ </a:t>
            </a:r>
            <a:r>
              <a:rPr lang="pt-BR" b="1" dirty="0" smtClean="0">
                <a:solidFill>
                  <a:srgbClr val="FF0000"/>
                </a:solidFill>
              </a:rPr>
              <a:t>145.587,65</a:t>
            </a:r>
          </a:p>
          <a:p>
            <a:pPr marL="914400" lvl="2" indent="0">
              <a:buNone/>
            </a:pPr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MANUT. DA ED. INFANTIL EM CRECHE - </a:t>
            </a:r>
            <a:r>
              <a:rPr lang="pt-BR" u="sng" dirty="0" smtClean="0"/>
              <a:t>(AÇÕES 2.007/2.008)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335.793,61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$ 566.088,37</a:t>
            </a:r>
          </a:p>
          <a:p>
            <a:pPr marL="914400" lvl="2" indent="0">
              <a:buNone/>
            </a:pPr>
            <a:endParaRPr lang="pt-BR" sz="800" b="1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MANUT. DA ED. INFANTIL PRÉ-ESCOLAR - </a:t>
            </a:r>
            <a:r>
              <a:rPr lang="pt-BR" u="sng" dirty="0" smtClean="0"/>
              <a:t>(AÇÕES 2.040/2.041)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191.522,42       	NO EXERCÍCIO – R$ 349.536,17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 DO ENSINO FUNDAMENTAL - </a:t>
            </a:r>
            <a:r>
              <a:rPr lang="pt-BR" u="sng" dirty="0" smtClean="0"/>
              <a:t>(AÇÕES 2.005/2.006)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895.855,53         	NO EXERCÍCIO – R$ 1.486.729,81</a:t>
            </a:r>
            <a:endParaRPr lang="pt-BR" dirty="0" smtClean="0"/>
          </a:p>
          <a:p>
            <a:pPr lvl="1"/>
            <a:endParaRPr lang="pt-BR" dirty="0" smtClean="0"/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4916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87894"/>
          </a:xfrm>
        </p:spPr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53020"/>
            <a:ext cx="10515600" cy="4723943"/>
          </a:xfrm>
        </p:spPr>
        <p:txBody>
          <a:bodyPr>
            <a:normAutofit lnSpcReduction="10000"/>
          </a:bodyPr>
          <a:lstStyle/>
          <a:p>
            <a:r>
              <a:rPr lang="pt-BR" b="1" u="sng" dirty="0"/>
              <a:t>AÇÃO</a:t>
            </a:r>
            <a:r>
              <a:rPr lang="pt-BR" b="1" u="sng" dirty="0" smtClean="0"/>
              <a:t>:</a:t>
            </a:r>
          </a:p>
          <a:p>
            <a:pPr lvl="1"/>
            <a:r>
              <a:rPr lang="pt-BR" dirty="0"/>
              <a:t>AQUISIÇÃO DE </a:t>
            </a:r>
            <a:r>
              <a:rPr lang="pt-BR" dirty="0" smtClean="0"/>
              <a:t>VEÍCULOS PARA O TRANSPORTE ESCOLAR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1.007)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</a:t>
            </a:r>
          </a:p>
          <a:p>
            <a:pPr marL="914400" lvl="2" indent="0">
              <a:buNone/>
            </a:pPr>
            <a:endParaRPr lang="pt-BR" sz="800" b="1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AQUISIÇÃO DE EQUIP. E MOBILIÁRIOS P/ EDUCAÇÃO - </a:t>
            </a:r>
            <a:r>
              <a:rPr lang="pt-BR" u="sng" dirty="0" smtClean="0"/>
              <a:t>(AÇÃO 1.008)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R$ 4.864,98          	NO EXERCÍCIO – R$ </a:t>
            </a:r>
            <a:r>
              <a:rPr lang="pt-BR" b="1" dirty="0" smtClean="0">
                <a:solidFill>
                  <a:srgbClr val="FF0000"/>
                </a:solidFill>
              </a:rPr>
              <a:t>20.362,98</a:t>
            </a:r>
          </a:p>
          <a:p>
            <a:pPr marL="914400" lvl="2" indent="0">
              <a:buNone/>
            </a:pPr>
            <a:endParaRPr lang="pt-BR" sz="800" b="1" dirty="0" smtClean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 GINÁSIO DE ESPORTE/CENTRO EVENTOS - </a:t>
            </a:r>
            <a:r>
              <a:rPr lang="pt-BR" u="sng" dirty="0" smtClean="0"/>
              <a:t>(AÇÃO 1.009)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$ 476.426,37         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1.736.654,38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CONST., REFORMAS E MELHORIAS ABRIGOS P/ ALUNOS- </a:t>
            </a:r>
            <a:r>
              <a:rPr lang="pt-BR" u="sng" dirty="0" smtClean="0"/>
              <a:t>(AÇÃO 1.010)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sz="8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MANUTENÇÃO DO TRANSPORTE ESCOLAR - </a:t>
            </a:r>
            <a:r>
              <a:rPr lang="pt-BR" u="sng" dirty="0" smtClean="0"/>
              <a:t>(AÇÃO 2.009)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R$ 281.771,88 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R$ 545.522,07</a:t>
            </a:r>
            <a:endParaRPr lang="pt-BR" sz="800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3264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EDUCAÇÃO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u="sng" dirty="0"/>
              <a:t>AÇÃO</a:t>
            </a:r>
            <a:r>
              <a:rPr lang="pt-BR" b="1" u="sng" dirty="0" smtClean="0"/>
              <a:t>:</a:t>
            </a:r>
          </a:p>
          <a:p>
            <a:pPr lvl="1"/>
            <a:r>
              <a:rPr lang="pt-BR" dirty="0"/>
              <a:t>MANUTENÇÃO DA SECRETARIA EDUCAÇÃO - </a:t>
            </a:r>
            <a:r>
              <a:rPr lang="pt-BR" u="sng" dirty="0"/>
              <a:t>(AÇÃO 2.012)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R$ 280.906,48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537.948,02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               </a:t>
            </a:r>
          </a:p>
          <a:p>
            <a:pPr lvl="1"/>
            <a:r>
              <a:rPr lang="pt-BR" dirty="0" smtClean="0"/>
              <a:t>MANUTENÇÃO DO ENSINO MÉDIO - </a:t>
            </a:r>
            <a:r>
              <a:rPr lang="pt-BR" u="sng" dirty="0" smtClean="0"/>
              <a:t>(AÇÃO 2.013)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26.587,00          	NO EXERCÍCIO – R$ 26.587,00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MANUTENÇÃO DO ENSINO SUPERIOR - </a:t>
            </a:r>
            <a:r>
              <a:rPr lang="pt-BR" u="sng" dirty="0" smtClean="0"/>
              <a:t>(AÇÃO 2.014)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CONST. MELHORIAS E AMP. DE PARQUE INFANTIL - </a:t>
            </a:r>
            <a:r>
              <a:rPr lang="pt-BR" u="sng" dirty="0" smtClean="0"/>
              <a:t>(AÇÃO 1.011)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0,00       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 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209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MUNICIOPAL </a:t>
            </a:r>
            <a:r>
              <a:rPr lang="pt-BR" sz="2000" b="1" dirty="0"/>
              <a:t>DA EDUCAÇÃO, CULTURA, ESPORTES E TURISMO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b="1" dirty="0" smtClean="0"/>
              <a:t>DEPARTAMENTO DE CULTURA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1.012 – AQUISIÇÃO DE EQUIPAMENTOS E MOBILIÁRIOS P/ CULTURA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2.015 – MANUTENÇÃO DA CULTURA NO MUNICÍPIO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47.509,51   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70.881,20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23744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</a:t>
            </a:r>
            <a:r>
              <a:rPr lang="pt-BR" sz="2000" b="1" dirty="0" smtClean="0"/>
              <a:t>MUNICIPAL </a:t>
            </a:r>
            <a:r>
              <a:rPr lang="pt-BR" sz="2000" b="1" dirty="0"/>
              <a:t>DA EDUCAÇÃO, CULTURA, ESPORTES E TURISMO</a:t>
            </a:r>
            <a:r>
              <a:rPr lang="pt-BR" b="1" dirty="0"/>
              <a:t/>
            </a:r>
            <a:br>
              <a:rPr lang="pt-BR" b="1" dirty="0"/>
            </a:br>
            <a:r>
              <a:rPr lang="pt-BR" b="1" dirty="0"/>
              <a:t>DEPARTAMENTO </a:t>
            </a:r>
            <a:r>
              <a:rPr lang="pt-BR" b="1" smtClean="0"/>
              <a:t>DE ESPORTES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</a:t>
            </a:r>
            <a:r>
              <a:rPr lang="pt-BR" b="1" dirty="0" smtClean="0"/>
              <a:t>:</a:t>
            </a:r>
          </a:p>
          <a:p>
            <a:pPr lvl="1"/>
            <a:r>
              <a:rPr lang="pt-BR" dirty="0" smtClean="0"/>
              <a:t>1.013 – AQUISIÇÃO DE EQUIP. E MAT. PERMANENTE P/ ESPORTE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1.014 – CONSTRUÇÃ/AMPLIAÇÃO DE CENTROS ESPORTIVOS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2.016 – MANUTENÇÃO DO ESPORTE MUNICIPAL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R$ 47.509,51        	NO EXERCÍCIO – R$ 70.881,20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78700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000" b="1" dirty="0" smtClean="0"/>
              <a:t>SECRETARIA MUNICIPAL DA EDUCAÇÃO, CULTURA, ESPORTES E TURISMO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TURISMO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 fontAlgn="ctr"/>
            <a:r>
              <a:rPr lang="pt-BR" dirty="0" smtClean="0"/>
              <a:t>1.041 – </a:t>
            </a:r>
            <a:r>
              <a:rPr lang="pt-BR" dirty="0"/>
              <a:t>CONSTRUÇÃO DE SANTUÁRIO NA LINHA XV DE NOVEMBRO</a:t>
            </a:r>
            <a:endParaRPr lang="pt-BR" dirty="0">
              <a:solidFill>
                <a:srgbClr val="000000"/>
              </a:solidFill>
            </a:endParaRPr>
          </a:p>
          <a:p>
            <a:pPr lvl="2"/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</a:t>
            </a:r>
          </a:p>
          <a:p>
            <a:pPr marL="914400" lvl="2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/>
              <a:t>2.017 – MANUTENÇÃO DO DEPARTAMENTO DE TURISMO NO MUNICÍPIO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    	NO EXERCÍCIO – R$ 0,00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9399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5159"/>
          </a:xfrm>
        </p:spPr>
        <p:txBody>
          <a:bodyPr/>
          <a:lstStyle/>
          <a:p>
            <a:r>
              <a:rPr lang="pt-BR" b="1" dirty="0" smtClean="0"/>
              <a:t>FUNDO MUNICIPAL DE SAÚDE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809995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AMPLIAÇÃO, MELHORIAS E REF. UNIDADE DE SAÚDE - </a:t>
            </a:r>
            <a:r>
              <a:rPr lang="pt-BR" u="sng" dirty="0" smtClean="0"/>
              <a:t>(AÇÃO 1.015)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67.631,19  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67.631,19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AQUISIÇÃO </a:t>
            </a:r>
            <a:r>
              <a:rPr lang="pt-BR" dirty="0"/>
              <a:t>DE </a:t>
            </a:r>
            <a:r>
              <a:rPr lang="pt-BR" dirty="0" smtClean="0"/>
              <a:t>VEÍCULOS, EQUIP. E MOBILIÁRIOS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1.016)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R$ 1.308,98          	NO EXERCÍCIO – R$ 6.908,98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VIGILÂNCIA SANITÁRIA </a:t>
            </a:r>
            <a:r>
              <a:rPr lang="pt-BR" dirty="0"/>
              <a:t>- </a:t>
            </a:r>
            <a:r>
              <a:rPr lang="pt-BR" u="sng" dirty="0"/>
              <a:t>(</a:t>
            </a:r>
            <a:r>
              <a:rPr lang="pt-BR" u="sng" dirty="0" smtClean="0"/>
              <a:t>AÇÃO 2.018)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1.121,97              </a:t>
            </a:r>
            <a:r>
              <a:rPr lang="pt-BR" b="1" dirty="0">
                <a:solidFill>
                  <a:srgbClr val="FF0000"/>
                </a:solidFill>
              </a:rPr>
              <a:t>	NO EXERCÍCIO – R$ 1.121,97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VIGILÂNCIA EPIDEOMOLÓCIA EM SAÚDE </a:t>
            </a:r>
            <a:r>
              <a:rPr lang="pt-BR" dirty="0"/>
              <a:t>- </a:t>
            </a:r>
            <a:r>
              <a:rPr lang="pt-BR" u="sng" dirty="0"/>
              <a:t>(AÇÃO </a:t>
            </a:r>
            <a:r>
              <a:rPr lang="pt-BR" u="sng" dirty="0" smtClean="0"/>
              <a:t>2.019)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R$ 26.198,59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R$ 49.252,79</a:t>
            </a:r>
            <a:endParaRPr lang="pt-BR" dirty="0" smtClean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8940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3050"/>
          </a:xfrm>
        </p:spPr>
        <p:txBody>
          <a:bodyPr/>
          <a:lstStyle/>
          <a:p>
            <a:r>
              <a:rPr lang="pt-BR" b="1" dirty="0"/>
              <a:t>FUNDO MUNICIPAL DE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28175"/>
            <a:ext cx="10515600" cy="4648788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ASISTÊNCIA </a:t>
            </a:r>
            <a:r>
              <a:rPr lang="pt-BR" dirty="0"/>
              <a:t>FARMACÊUTICA EM SAÚDE - </a:t>
            </a:r>
            <a:r>
              <a:rPr lang="pt-BR" u="sng" dirty="0"/>
              <a:t>(AÇÃO 2.021)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17.668,14          	NO EXERCÍCIO – R$ 17.668,14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ATENÇÃO </a:t>
            </a:r>
            <a:r>
              <a:rPr lang="pt-BR" dirty="0"/>
              <a:t>BÁSICA EM SAÚDE - </a:t>
            </a:r>
            <a:r>
              <a:rPr lang="pt-BR" u="sng" dirty="0"/>
              <a:t>(AÇÕES 2.020/2023)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1.801.787,09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R$ 3.303.838,26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MÉDIA E ALTA COMPLEXIDADE EM SAÚDE </a:t>
            </a:r>
            <a:r>
              <a:rPr lang="pt-BR" dirty="0"/>
              <a:t>- </a:t>
            </a:r>
            <a:r>
              <a:rPr lang="pt-BR" u="sng" dirty="0"/>
              <a:t>(</a:t>
            </a:r>
            <a:r>
              <a:rPr lang="pt-BR" u="sng" dirty="0" smtClean="0"/>
              <a:t>AÇÃO 2.022)</a:t>
            </a:r>
            <a:endParaRPr lang="pt-BR" u="sng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R$ 54.076,95         	NO EXERCÍCIO – R$ 54.436,95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ENFRENTAMENTO </a:t>
            </a:r>
            <a:r>
              <a:rPr lang="pt-BR" dirty="0"/>
              <a:t>DE EMERGÊNCIAS </a:t>
            </a:r>
            <a:r>
              <a:rPr lang="pt-BR" sz="1000" dirty="0"/>
              <a:t>(PANDEMIAS/CALAMIDADE)</a:t>
            </a:r>
            <a:r>
              <a:rPr lang="pt-BR" dirty="0"/>
              <a:t> - </a:t>
            </a:r>
            <a:r>
              <a:rPr lang="pt-BR" u="sng" dirty="0"/>
              <a:t>(AÇÃO 2.024)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  <a:endParaRPr lang="pt-BR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698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692209"/>
            <a:ext cx="10515600" cy="998479"/>
          </a:xfrm>
        </p:spPr>
        <p:txBody>
          <a:bodyPr>
            <a:normAutofit/>
          </a:bodyPr>
          <a:lstStyle/>
          <a:p>
            <a:r>
              <a:rPr lang="pt-BR" sz="3600" b="1" u="sng" dirty="0" smtClean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OBJETIVO AUDIÊNCIA PÚBLICA:</a:t>
            </a:r>
            <a:endParaRPr lang="pt-BR" dirty="0">
              <a:solidFill>
                <a:srgbClr val="0000FF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/>
          </a:p>
          <a:p>
            <a:pPr lvl="1"/>
            <a:r>
              <a:rPr lang="pt-BR" sz="2800" b="1" dirty="0" smtClean="0"/>
              <a:t>√ </a:t>
            </a:r>
            <a:r>
              <a:rPr lang="pt-BR" sz="2800" b="1" dirty="0"/>
              <a:t>PRESTAÇÃO DE CONTAS </a:t>
            </a:r>
            <a:r>
              <a:rPr lang="pt-BR" sz="2800" b="1" u="sng" dirty="0">
                <a:solidFill>
                  <a:srgbClr val="FF0000"/>
                </a:solidFill>
              </a:rPr>
              <a:t>2º QUADRIMESTRE DE 2023</a:t>
            </a:r>
            <a:r>
              <a:rPr lang="pt-BR" sz="2800" b="1" dirty="0" smtClean="0">
                <a:solidFill>
                  <a:srgbClr val="FF0000"/>
                </a:solidFill>
              </a:rPr>
              <a:t>;</a:t>
            </a:r>
          </a:p>
          <a:p>
            <a:endParaRPr lang="pt-BR" b="1" dirty="0" smtClean="0"/>
          </a:p>
          <a:p>
            <a:pPr lvl="1"/>
            <a:r>
              <a:rPr lang="pt-BR" sz="2800" b="1" dirty="0"/>
              <a:t>√ </a:t>
            </a:r>
            <a:r>
              <a:rPr lang="es-AR" sz="2800" b="1" dirty="0"/>
              <a:t>APRECIAÇÃO DOS </a:t>
            </a:r>
            <a:r>
              <a:rPr lang="es-AR" sz="2800" b="1" u="sng" dirty="0">
                <a:solidFill>
                  <a:srgbClr val="FF0000"/>
                </a:solidFill>
              </a:rPr>
              <a:t>RELATÓRIOS QUADRIMESTRAIS FMS 2023</a:t>
            </a:r>
            <a:r>
              <a:rPr lang="es-AR" sz="2800" b="1" dirty="0" smtClean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endParaRPr lang="pt-BR" dirty="0"/>
          </a:p>
          <a:p>
            <a:pPr lvl="1"/>
            <a:r>
              <a:rPr lang="pt-BR" sz="2800" b="1" dirty="0"/>
              <a:t>√ </a:t>
            </a:r>
            <a:r>
              <a:rPr lang="pt-BR" sz="2800" b="1" dirty="0" smtClean="0"/>
              <a:t>CONFIRMAÇÃO AÇÕES/METAS </a:t>
            </a:r>
            <a:r>
              <a:rPr lang="pt-BR" sz="2800" b="1" dirty="0"/>
              <a:t>- </a:t>
            </a:r>
            <a:r>
              <a:rPr lang="pt-BR" sz="2800" b="1" u="sng" dirty="0">
                <a:solidFill>
                  <a:srgbClr val="FF0000"/>
                </a:solidFill>
              </a:rPr>
              <a:t>“LOA” P/ EXERCÍCIO DE </a:t>
            </a:r>
            <a:r>
              <a:rPr lang="pt-BR" sz="2800" b="1" u="sng" dirty="0" smtClean="0">
                <a:solidFill>
                  <a:srgbClr val="FF0000"/>
                </a:solidFill>
              </a:rPr>
              <a:t>2024.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5684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2000" b="1" dirty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4000" b="1" dirty="0" smtClean="0"/>
              <a:t>FUNDO MUNICIPAL PARA INFÂNCIA E ADOLESCÊNCIA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27217"/>
          </a:xfrm>
        </p:spPr>
        <p:txBody>
          <a:bodyPr>
            <a:normAutofit/>
          </a:bodyPr>
          <a:lstStyle/>
          <a:p>
            <a:r>
              <a:rPr lang="pt-BR" b="1" u="sng" dirty="0" smtClean="0"/>
              <a:t>AÇÃO:</a:t>
            </a:r>
          </a:p>
          <a:p>
            <a:pPr lvl="1" fontAlgn="ctr"/>
            <a:r>
              <a:rPr lang="pt-BR" dirty="0" smtClean="0"/>
              <a:t>1.042 - </a:t>
            </a:r>
            <a:r>
              <a:rPr lang="pt-BR" dirty="0"/>
              <a:t>EDIFICAÇÃO/AMPLIAÇÃO DE ESPAÇO FÍSICO PARA INSTALAÇÃO DO CONSELHO </a:t>
            </a:r>
            <a:r>
              <a:rPr lang="pt-BR" dirty="0" smtClean="0"/>
              <a:t>TUTELAR</a:t>
            </a:r>
          </a:p>
          <a:p>
            <a:pPr lvl="2"/>
            <a:r>
              <a:rPr lang="pt-BR" sz="2400" b="1" dirty="0" smtClean="0">
                <a:solidFill>
                  <a:srgbClr val="FF0000"/>
                </a:solidFill>
              </a:rPr>
              <a:t>NO </a:t>
            </a:r>
            <a:r>
              <a:rPr lang="pt-BR" sz="2400" b="1" dirty="0">
                <a:solidFill>
                  <a:srgbClr val="FF0000"/>
                </a:solidFill>
              </a:rPr>
              <a:t>QUADRIMESTRE - R</a:t>
            </a:r>
            <a:r>
              <a:rPr lang="pt-BR" sz="2400" b="1" dirty="0" smtClean="0">
                <a:solidFill>
                  <a:srgbClr val="FF0000"/>
                </a:solidFill>
              </a:rPr>
              <a:t>$ 0,00           </a:t>
            </a:r>
            <a:r>
              <a:rPr lang="pt-BR" sz="2400" b="1" dirty="0">
                <a:solidFill>
                  <a:srgbClr val="FF0000"/>
                </a:solidFill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</a:rPr>
              <a:t>       NO </a:t>
            </a:r>
            <a:r>
              <a:rPr lang="pt-BR" sz="2400" b="1" dirty="0">
                <a:solidFill>
                  <a:srgbClr val="FF0000"/>
                </a:solidFill>
              </a:rPr>
              <a:t>EXERCÍCIO – R$ </a:t>
            </a:r>
            <a:r>
              <a:rPr lang="pt-BR" sz="2400" b="1" dirty="0" smtClean="0">
                <a:solidFill>
                  <a:srgbClr val="FF0000"/>
                </a:solidFill>
              </a:rPr>
              <a:t>0,00</a:t>
            </a:r>
          </a:p>
          <a:p>
            <a:pPr marL="914400" lvl="2" indent="0"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                      </a:t>
            </a:r>
          </a:p>
          <a:p>
            <a:pPr lvl="1"/>
            <a:r>
              <a:rPr lang="pt-BR" dirty="0"/>
              <a:t>2.025 - ATENÇÃO A CRIANÇA E AO ADOLESCENTE </a:t>
            </a:r>
          </a:p>
          <a:p>
            <a:pPr lvl="2"/>
            <a:r>
              <a:rPr lang="pt-BR" sz="2400" b="1" dirty="0">
                <a:solidFill>
                  <a:srgbClr val="FF0000"/>
                </a:solidFill>
              </a:rPr>
              <a:t>NO QUADRIMESTRE - R$ 6.204,70           </a:t>
            </a:r>
            <a:r>
              <a:rPr lang="pt-BR" sz="2400" b="1" dirty="0" smtClean="0">
                <a:solidFill>
                  <a:srgbClr val="FF0000"/>
                </a:solidFill>
              </a:rPr>
              <a:t>NO </a:t>
            </a:r>
            <a:r>
              <a:rPr lang="pt-BR" sz="2400" b="1" dirty="0">
                <a:solidFill>
                  <a:srgbClr val="FF0000"/>
                </a:solidFill>
              </a:rPr>
              <a:t>EXERCÍCIO – R$ </a:t>
            </a:r>
            <a:r>
              <a:rPr lang="pt-BR" sz="2400" b="1" dirty="0" smtClean="0">
                <a:solidFill>
                  <a:srgbClr val="FF0000"/>
                </a:solidFill>
              </a:rPr>
              <a:t>6.204,70</a:t>
            </a:r>
          </a:p>
          <a:p>
            <a:pPr marL="914400" lvl="2" indent="0">
              <a:buNone/>
            </a:pPr>
            <a:r>
              <a:rPr lang="pt-BR" sz="2400" b="1" dirty="0" smtClean="0">
                <a:solidFill>
                  <a:srgbClr val="FF0000"/>
                </a:solidFill>
              </a:rPr>
              <a:t>                      </a:t>
            </a:r>
            <a:endParaRPr lang="pt-BR" sz="24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2.038 - CONSELHO TUTELAR </a:t>
            </a:r>
          </a:p>
          <a:p>
            <a:pPr lvl="2"/>
            <a:r>
              <a:rPr lang="pt-BR" sz="2400" b="1" dirty="0">
                <a:solidFill>
                  <a:srgbClr val="FF0000"/>
                </a:solidFill>
              </a:rPr>
              <a:t>NO QUADRIMESTRE - R$ 55.899,27        </a:t>
            </a:r>
            <a:r>
              <a:rPr lang="pt-BR" sz="2400" b="1" dirty="0" smtClean="0">
                <a:solidFill>
                  <a:srgbClr val="FF0000"/>
                </a:solidFill>
              </a:rPr>
              <a:t>NO </a:t>
            </a:r>
            <a:r>
              <a:rPr lang="pt-BR" sz="2400" b="1" dirty="0">
                <a:solidFill>
                  <a:srgbClr val="FF0000"/>
                </a:solidFill>
              </a:rPr>
              <a:t>EXERCÍCIO – R$  102.917,45                       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1414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b="1" dirty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FUNDO MUNICIPAL DE ASSISTÊNCIA SOCIAL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60215"/>
          </a:xfrm>
        </p:spPr>
        <p:txBody>
          <a:bodyPr>
            <a:normAutofit fontScale="85000" lnSpcReduction="2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1.017 – AQUISIÇÃO DE VEÍCULOS, EQUIP. E MOBILIÁRIOS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R$ 762,82                     </a:t>
            </a:r>
          </a:p>
          <a:p>
            <a:pPr lvl="1"/>
            <a:r>
              <a:rPr lang="pt-BR" dirty="0" smtClean="0"/>
              <a:t>1.018 </a:t>
            </a:r>
            <a:r>
              <a:rPr lang="pt-BR" dirty="0"/>
              <a:t>– </a:t>
            </a:r>
            <a:r>
              <a:rPr lang="pt-BR" dirty="0" smtClean="0"/>
              <a:t>CONSTRUÇÃO/AMPLIAÇÃO E MELHORIAS NO CRAS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 	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2.026 </a:t>
            </a:r>
            <a:r>
              <a:rPr lang="pt-BR" dirty="0"/>
              <a:t>– </a:t>
            </a:r>
            <a:r>
              <a:rPr lang="pt-BR" dirty="0" smtClean="0"/>
              <a:t>MANUTENÇÃO SECRETARIA DE ASSISTÊNCIA SOCIAL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R$ 233.663,24 </a:t>
            </a:r>
            <a:r>
              <a:rPr lang="pt-BR" b="1" dirty="0" smtClean="0">
                <a:solidFill>
                  <a:srgbClr val="FF0000"/>
                </a:solidFill>
              </a:rPr>
              <a:t>	   </a:t>
            </a:r>
            <a:r>
              <a:rPr lang="pt-BR" b="1" dirty="0">
                <a:solidFill>
                  <a:srgbClr val="FF0000"/>
                </a:solidFill>
              </a:rPr>
              <a:t>	NO EXERCÍCIO – R$ 429.300,57            </a:t>
            </a:r>
          </a:p>
          <a:p>
            <a:pPr lvl="1"/>
            <a:r>
              <a:rPr lang="pt-BR" dirty="0" smtClean="0"/>
              <a:t>2.027 </a:t>
            </a:r>
            <a:r>
              <a:rPr lang="pt-BR" dirty="0"/>
              <a:t>– </a:t>
            </a:r>
            <a:r>
              <a:rPr lang="pt-BR" dirty="0" smtClean="0"/>
              <a:t>PROG. PROTEÇÃO SOCIAL ESPECIAL - MÉDIA E ALTA COMPLEXIDADE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10.416,00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18.228,00                       </a:t>
            </a:r>
          </a:p>
          <a:p>
            <a:pPr lvl="1"/>
            <a:r>
              <a:rPr lang="pt-BR" dirty="0" smtClean="0"/>
              <a:t>2.028 </a:t>
            </a:r>
            <a:r>
              <a:rPr lang="pt-BR" dirty="0"/>
              <a:t>– </a:t>
            </a:r>
            <a:r>
              <a:rPr lang="pt-BR" dirty="0" smtClean="0"/>
              <a:t>PROGRAMA BOLSA FAMÍLIA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2.333,09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R$ 6.238,00                      </a:t>
            </a:r>
          </a:p>
          <a:p>
            <a:pPr lvl="1"/>
            <a:r>
              <a:rPr lang="pt-BR" dirty="0" smtClean="0"/>
              <a:t>2.029 </a:t>
            </a:r>
            <a:r>
              <a:rPr lang="pt-BR" dirty="0"/>
              <a:t>– </a:t>
            </a:r>
            <a:r>
              <a:rPr lang="pt-BR" dirty="0" smtClean="0"/>
              <a:t>PROGRAMA DE PROTEÇÃO SOCIAL BÁSICA E SERVIÇOS DE VÍNCULOS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R$ 72.102,24      </a:t>
            </a:r>
            <a:r>
              <a:rPr lang="pt-BR" b="1" dirty="0" smtClean="0">
                <a:solidFill>
                  <a:srgbClr val="FF0000"/>
                </a:solidFill>
              </a:rPr>
              <a:t>	</a:t>
            </a:r>
            <a:r>
              <a:rPr lang="pt-BR" b="1" dirty="0">
                <a:solidFill>
                  <a:srgbClr val="FF0000"/>
                </a:solidFill>
              </a:rPr>
              <a:t>	NO EXERCÍCIO – R$ 115.421,03                      </a:t>
            </a:r>
          </a:p>
          <a:p>
            <a:pPr lvl="1"/>
            <a:r>
              <a:rPr lang="pt-BR" dirty="0" smtClean="0"/>
              <a:t>2.030 – PROGRAMA DE BENEFÍCIOS EVENTUAIS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8.835,74        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R$ 17.565,34                    </a:t>
            </a:r>
          </a:p>
          <a:p>
            <a:pPr lvl="1"/>
            <a:r>
              <a:rPr lang="pt-BR" dirty="0" smtClean="0"/>
              <a:t>2.043 </a:t>
            </a:r>
            <a:r>
              <a:rPr lang="pt-BR" dirty="0"/>
              <a:t>– ATENÇÃO A TERCEIRA IDADE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</a:t>
            </a:r>
            <a:r>
              <a:rPr lang="pt-BR" b="1" dirty="0" smtClean="0">
                <a:solidFill>
                  <a:srgbClr val="FF0000"/>
                </a:solidFill>
              </a:rPr>
              <a:t>47.397,77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R$ 65.436,00                 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21306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b="1" dirty="0" smtClean="0"/>
              <a:t>SECRETARIA MUNICIPAL DE ASSITÊNCIA SOCIAL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FUNDO ROTATIVO HABITACIONAL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90805"/>
            <a:ext cx="10515600" cy="4008329"/>
          </a:xfrm>
        </p:spPr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1.019 </a:t>
            </a:r>
            <a:r>
              <a:rPr lang="pt-BR" dirty="0"/>
              <a:t>– </a:t>
            </a:r>
            <a:r>
              <a:rPr lang="pt-BR" dirty="0" smtClean="0"/>
              <a:t>CONSTRUÇÃO/MELHORIAS DE UNIDADES HABITACIONAIS URBANAS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 </a:t>
            </a:r>
            <a:r>
              <a:rPr lang="pt-BR" b="1" dirty="0" smtClean="0">
                <a:solidFill>
                  <a:srgbClr val="FF0000"/>
                </a:solidFill>
              </a:rPr>
              <a:t>0,00         </a:t>
            </a:r>
            <a:r>
              <a:rPr lang="pt-BR" b="1" dirty="0">
                <a:solidFill>
                  <a:srgbClr val="FF0000"/>
                </a:solidFill>
              </a:rPr>
              <a:t>	NO EXERCÍCIO – R$ 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1.020 </a:t>
            </a:r>
            <a:r>
              <a:rPr lang="pt-BR" dirty="0"/>
              <a:t>– CONSTRUÇÃO/MELHORIAS DE UNIDADES HABITACIONAIS </a:t>
            </a:r>
            <a:r>
              <a:rPr lang="pt-BR" dirty="0" smtClean="0"/>
              <a:t>RURAIS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 </a:t>
            </a: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2.031 </a:t>
            </a:r>
            <a:r>
              <a:rPr lang="pt-BR" dirty="0"/>
              <a:t>– </a:t>
            </a:r>
            <a:r>
              <a:rPr lang="pt-BR" dirty="0" smtClean="0"/>
              <a:t>MANUTENÇÃO DAS ATIVIDADES DO DEPARTAMENTO DE  HABITAÇÃO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  <a:endParaRPr lang="pt-BR" b="1" dirty="0">
              <a:solidFill>
                <a:srgbClr val="FF0000"/>
              </a:solidFill>
            </a:endParaRPr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8770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SECRETARIA MUNICIPAL DE AGRICULTURA E MEIO AMBIENTE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227552"/>
            <a:ext cx="10515600" cy="4949411"/>
          </a:xfrm>
        </p:spPr>
        <p:txBody>
          <a:bodyPr>
            <a:normAutofit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1.021 </a:t>
            </a:r>
            <a:r>
              <a:rPr lang="pt-BR" dirty="0"/>
              <a:t>– </a:t>
            </a:r>
            <a:r>
              <a:rPr lang="pt-BR" dirty="0" smtClean="0"/>
              <a:t>AQUISIÇÃO DE MÁQUINAS, EQUIPAMENTOS E VEÍCULOS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    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1.022 </a:t>
            </a:r>
            <a:r>
              <a:rPr lang="pt-BR" dirty="0"/>
              <a:t>– </a:t>
            </a:r>
            <a:r>
              <a:rPr lang="pt-BR" dirty="0" smtClean="0"/>
              <a:t>PERFURAÇÃO DE POÇOS ARTESIANOS COM INST. E AMPL. REDE ÁGUA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11.840,00           </a:t>
            </a:r>
            <a:r>
              <a:rPr lang="pt-BR" b="1" dirty="0">
                <a:solidFill>
                  <a:srgbClr val="FF0000"/>
                </a:solidFill>
              </a:rPr>
              <a:t>	</a:t>
            </a:r>
            <a:r>
              <a:rPr lang="pt-BR" b="1" dirty="0" smtClean="0">
                <a:solidFill>
                  <a:srgbClr val="FF0000"/>
                </a:solidFill>
              </a:rPr>
              <a:t>	NO </a:t>
            </a:r>
            <a:r>
              <a:rPr lang="pt-BR" b="1" dirty="0">
                <a:solidFill>
                  <a:srgbClr val="FF0000"/>
                </a:solidFill>
              </a:rPr>
              <a:t>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11.840,00 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1.023 </a:t>
            </a:r>
            <a:r>
              <a:rPr lang="pt-BR" dirty="0"/>
              <a:t>– </a:t>
            </a:r>
            <a:r>
              <a:rPr lang="pt-BR" dirty="0" smtClean="0"/>
              <a:t>APOIO A TELEFONIA E INTERNET NA ÁREA RURAL DO MUNICÍPIO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$ 0,00 	                </a:t>
            </a:r>
            <a:r>
              <a:rPr lang="pt-BR" b="1" dirty="0">
                <a:solidFill>
                  <a:srgbClr val="FF0000"/>
                </a:solidFill>
              </a:rPr>
              <a:t>	NO EXERCÍCIO – R</a:t>
            </a:r>
            <a:r>
              <a:rPr lang="pt-BR" b="1" dirty="0" smtClean="0">
                <a:solidFill>
                  <a:srgbClr val="FF0000"/>
                </a:solidFill>
              </a:rPr>
              <a:t>$ 0,00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2.032 </a:t>
            </a:r>
            <a:r>
              <a:rPr lang="pt-BR" dirty="0"/>
              <a:t>– </a:t>
            </a:r>
            <a:r>
              <a:rPr lang="pt-BR" dirty="0" smtClean="0"/>
              <a:t>MANUT. DA SEC. MUNICIPAL DE AGRICULTURA E MEIO AMBIENTE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333.058,51                 	NO EXERCÍCIO – R$  608.971,68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2.033 </a:t>
            </a:r>
            <a:r>
              <a:rPr lang="pt-BR" dirty="0"/>
              <a:t>– </a:t>
            </a:r>
            <a:r>
              <a:rPr lang="pt-BR" dirty="0" smtClean="0"/>
              <a:t>APOIO AO PRODUTOR RURAL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577.161,00              	NO EXERCÍCIO – R$ 917.922,49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4611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1800" b="1" dirty="0"/>
              <a:t>SECRETARIA MUNICIPAL DE INFRAESTRUTURA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OBRAS E SERVIÇOS URBANOS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0000" lnSpcReduction="20000"/>
          </a:bodyPr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1.024 </a:t>
            </a:r>
            <a:r>
              <a:rPr lang="pt-BR" dirty="0"/>
              <a:t>– </a:t>
            </a:r>
            <a:r>
              <a:rPr lang="pt-BR" dirty="0" smtClean="0"/>
              <a:t>PAVIMENTAÇÃO DE VIAS URBANAS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97.217,96         	NO EXERCÍCIO – R$ 913.967,59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sz="9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1.025 </a:t>
            </a:r>
            <a:r>
              <a:rPr lang="pt-BR" dirty="0"/>
              <a:t>– </a:t>
            </a:r>
            <a:r>
              <a:rPr lang="pt-BR" dirty="0" smtClean="0"/>
              <a:t>EDIFICAÇÕES PARA BARRAÇÕES INDUSTRIAIS 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                    </a:t>
            </a:r>
          </a:p>
          <a:p>
            <a:pPr lvl="2"/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1.026 </a:t>
            </a:r>
            <a:r>
              <a:rPr lang="pt-BR" dirty="0"/>
              <a:t>– </a:t>
            </a:r>
            <a:r>
              <a:rPr lang="pt-BR" dirty="0" smtClean="0"/>
              <a:t>CONSTRUÇÃO DE CICLOVIAS E PASSEIOS PÚBLICOS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0,00           </a:t>
            </a:r>
            <a:r>
              <a:rPr lang="pt-BR" b="1" dirty="0">
                <a:solidFill>
                  <a:srgbClr val="FF0000"/>
                </a:solidFill>
              </a:rPr>
              <a:t>	NO EXERCÍCIO – R$ </a:t>
            </a:r>
            <a:r>
              <a:rPr lang="pt-BR" b="1" dirty="0" smtClean="0">
                <a:solidFill>
                  <a:srgbClr val="FF0000"/>
                </a:solidFill>
              </a:rPr>
              <a:t>0,00 </a:t>
            </a:r>
          </a:p>
          <a:p>
            <a:pPr marL="914400" lvl="2" indent="0">
              <a:buNone/>
            </a:pPr>
            <a:r>
              <a:rPr lang="pt-BR" sz="1000" b="1" dirty="0" smtClean="0">
                <a:solidFill>
                  <a:srgbClr val="FF0000"/>
                </a:solidFill>
              </a:rPr>
              <a:t>                    </a:t>
            </a:r>
          </a:p>
          <a:p>
            <a:pPr lvl="1"/>
            <a:r>
              <a:rPr lang="pt-BR" dirty="0" smtClean="0"/>
              <a:t>1.043 </a:t>
            </a:r>
            <a:r>
              <a:rPr lang="pt-BR" dirty="0"/>
              <a:t>– </a:t>
            </a:r>
            <a:r>
              <a:rPr lang="pt-BR" dirty="0">
                <a:latin typeface="Cambria" panose="02040503050406030204" pitchFamily="18" charset="0"/>
              </a:rPr>
              <a:t>CONSTRUÇÃO DE PORTAL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	NO EXERCÍCIO – R$ 0,00  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pt-BR" sz="1000" b="1" dirty="0" smtClean="0">
                <a:solidFill>
                  <a:srgbClr val="FF0000"/>
                </a:solidFill>
              </a:rPr>
              <a:t>               </a:t>
            </a:r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1.044 </a:t>
            </a:r>
            <a:r>
              <a:rPr lang="pt-BR" dirty="0"/>
              <a:t>– </a:t>
            </a:r>
            <a:r>
              <a:rPr lang="pt-BR" dirty="0">
                <a:latin typeface="Cambria" panose="02040503050406030204" pitchFamily="18" charset="0"/>
              </a:rPr>
              <a:t>AMPLIAÇÃO E MELHORIAS NA PRAÇA MUNICIPAL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R$ 444,99           	NO EXERCÍCIO – R$ 3.894,99   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pt-BR" sz="1000" b="1" dirty="0" smtClean="0">
                <a:solidFill>
                  <a:srgbClr val="FF0000"/>
                </a:solidFill>
              </a:rPr>
              <a:t>                 </a:t>
            </a:r>
            <a:endParaRPr lang="pt-BR" sz="10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1.045 </a:t>
            </a:r>
            <a:r>
              <a:rPr lang="pt-BR" dirty="0"/>
              <a:t>– </a:t>
            </a:r>
            <a:r>
              <a:rPr lang="pt-BR" dirty="0">
                <a:latin typeface="Cambria" panose="02040503050406030204" pitchFamily="18" charset="0"/>
              </a:rPr>
              <a:t>EDIFICAÇAO PARA COBERTURA DE RUA NA SEDE DO MUNICÍPIO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R$ 0,00           	NO EXERCÍCIO – R$ 0,00                     </a:t>
            </a:r>
          </a:p>
          <a:p>
            <a:pPr marL="914400" lvl="2" indent="0">
              <a:buNone/>
            </a:pPr>
            <a:endParaRPr lang="pt-BR" sz="900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2.034 </a:t>
            </a:r>
            <a:r>
              <a:rPr lang="pt-BR" dirty="0"/>
              <a:t>– </a:t>
            </a:r>
            <a:r>
              <a:rPr lang="pt-BR" dirty="0" smtClean="0"/>
              <a:t>MANUTENÇÃO DAS ATIV. DO DEP. DE OBRAS E SERV. URBANOS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288.519,62         	NO EXERCÍCIO – R$ 600.593,16                    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4814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1800" b="1" dirty="0" smtClean="0"/>
              <a:t>SECRETARIA MUNICIPAL DE INFRAESTRUTURA</a:t>
            </a: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DEPARTAMENTO DE TRANSPORTE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/>
              <a:t>AÇÃO:</a:t>
            </a:r>
          </a:p>
          <a:p>
            <a:pPr lvl="1"/>
            <a:r>
              <a:rPr lang="pt-BR" dirty="0" smtClean="0"/>
              <a:t>1.027 </a:t>
            </a:r>
            <a:r>
              <a:rPr lang="pt-BR" dirty="0"/>
              <a:t>– </a:t>
            </a:r>
            <a:r>
              <a:rPr lang="pt-BR" dirty="0" smtClean="0"/>
              <a:t>AQUISIÇÃO DE MÁQUINAS, EQUIP., CAMINHÕES E VEÍCULOS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R$ 1.999,76           	NO EXERCÍCIO – R$ 13.989,76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lvl="2"/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1.028 </a:t>
            </a:r>
            <a:r>
              <a:rPr lang="pt-BR" dirty="0"/>
              <a:t>– PAVIMENTAÇÃO DE </a:t>
            </a:r>
            <a:r>
              <a:rPr lang="pt-BR" dirty="0" smtClean="0"/>
              <a:t>ESTRADAS VICINAIS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</a:t>
            </a:r>
            <a:r>
              <a:rPr lang="pt-BR" b="1" dirty="0" smtClean="0">
                <a:solidFill>
                  <a:srgbClr val="FF0000"/>
                </a:solidFill>
              </a:rPr>
              <a:t>2.156.420,47       NO </a:t>
            </a:r>
            <a:r>
              <a:rPr lang="pt-BR" b="1" dirty="0">
                <a:solidFill>
                  <a:srgbClr val="FF0000"/>
                </a:solidFill>
              </a:rPr>
              <a:t>EXERCÍCIO – R$ 2.260.165,87                     </a:t>
            </a:r>
            <a:endParaRPr lang="pt-BR" b="1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pt-BR" b="1" dirty="0">
              <a:solidFill>
                <a:srgbClr val="FF0000"/>
              </a:solidFill>
            </a:endParaRPr>
          </a:p>
          <a:p>
            <a:pPr lvl="1"/>
            <a:r>
              <a:rPr lang="pt-BR" dirty="0" smtClean="0"/>
              <a:t>2.035 </a:t>
            </a:r>
            <a:r>
              <a:rPr lang="pt-BR" dirty="0"/>
              <a:t>– </a:t>
            </a:r>
            <a:r>
              <a:rPr lang="pt-BR" dirty="0" smtClean="0"/>
              <a:t>MANUT. DAS ATIVIDADES DO DEPARTAMENTO DE TRANSPORTE </a:t>
            </a:r>
            <a:endParaRPr lang="pt-BR" dirty="0"/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R$ 1.064.464,72      	NO EXERCÍCIO – R</a:t>
            </a:r>
            <a:r>
              <a:rPr lang="pt-BR" b="1" dirty="0" smtClean="0">
                <a:solidFill>
                  <a:srgbClr val="FF0000"/>
                </a:solidFill>
              </a:rPr>
              <a:t>$ </a:t>
            </a:r>
            <a:r>
              <a:rPr lang="pt-BR" b="1" dirty="0">
                <a:solidFill>
                  <a:srgbClr val="FF0000"/>
                </a:solidFill>
              </a:rPr>
              <a:t> 1.971.880,52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632820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2217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LIMITES CONSTITUCIONAIS</a:t>
            </a:r>
            <a:endParaRPr lang="pt-BR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961483"/>
              </p:ext>
            </p:extLst>
          </p:nvPr>
        </p:nvGraphicFramePr>
        <p:xfrm>
          <a:off x="713985" y="1215023"/>
          <a:ext cx="10809960" cy="4443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84525"/>
                <a:gridCol w="1766169"/>
                <a:gridCol w="1740595"/>
                <a:gridCol w="1954584"/>
                <a:gridCol w="764087"/>
              </a:tblGrid>
              <a:tr h="61377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RCL AJUSTADA (ÚLTIMOS 12 MESES)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26.882.225,86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40834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443861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 LIMITE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APLICADO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DIFERENÇA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% apl.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1001845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DESPESA COM PESSOAL (12 MESES)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– EXECUTIVO (54%)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14.516.401,96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10.826.572,66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3.689.829,30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40,27%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DESPESA COM PESSOAL (12 MESES) </a:t>
                      </a:r>
                      <a:r>
                        <a:rPr lang="pt-BR" sz="2000" u="none" strike="noStrike" dirty="0" smtClean="0">
                          <a:effectLst/>
                          <a:latin typeface="Cambria" panose="02040503050406030204" pitchFamily="18" charset="0"/>
                        </a:rPr>
                        <a:t>– LEGISLATIVO (6%)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1.612.933,55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705.970,89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906.962,66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2,63%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APLICAÇÃO EM SAÚDE (15%)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2.544.600,45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2.611.522,84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</a:rPr>
                        <a:t>66.922,39</a:t>
                      </a:r>
                      <a:endParaRPr lang="pt-BR" sz="2000" b="0" i="0" u="none" strike="noStrike" dirty="0">
                        <a:solidFill>
                          <a:srgbClr val="0000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15,39%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681062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  <a:latin typeface="Cambria" panose="02040503050406030204" pitchFamily="18" charset="0"/>
                        </a:rPr>
                        <a:t>APLICAÇÃO EM EDUCAÇÃO (25%)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4.372.247,89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5.141.998,98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000" b="0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Cambria" panose="02040503050406030204" pitchFamily="18" charset="0"/>
                        </a:rPr>
                        <a:t>769.751,09</a:t>
                      </a:r>
                      <a:endParaRPr lang="pt-BR" sz="2000" b="0" i="0" u="none" strike="noStrike" dirty="0">
                        <a:solidFill>
                          <a:srgbClr val="0000FF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29,40%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13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75368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0000FF"/>
                </a:solidFill>
                <a:latin typeface="Algerian" panose="04020705040A02060702" pitchFamily="82" charset="0"/>
              </a:rPr>
              <a:t>RECEITAS</a:t>
            </a:r>
            <a:endParaRPr lang="pt-BR" b="1" dirty="0">
              <a:solidFill>
                <a:srgbClr val="0000FF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915793"/>
              </p:ext>
            </p:extLst>
          </p:nvPr>
        </p:nvGraphicFramePr>
        <p:xfrm>
          <a:off x="838200" y="1359461"/>
          <a:ext cx="10515600" cy="4638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712"/>
                <a:gridCol w="3407080"/>
                <a:gridCol w="2386208"/>
                <a:gridCol w="1752600"/>
              </a:tblGrid>
              <a:tr h="885118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800" dirty="0" smtClean="0">
                          <a:latin typeface="Cambria" panose="02040503050406030204" pitchFamily="18" charset="0"/>
                        </a:rPr>
                        <a:t>PREVISÃO TOTAL PARA O EXERCÍCIO  R$ 30.045.360,00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25504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PERÍODO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PREVISTO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REALIZADO</a:t>
                      </a:r>
                      <a:endParaRPr lang="pt-B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%</a:t>
                      </a:r>
                      <a:endParaRPr lang="pt-BR" b="1" dirty="0"/>
                    </a:p>
                  </a:txBody>
                  <a:tcPr anchor="ctr"/>
                </a:tc>
              </a:tr>
              <a:tr h="725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9.500.163,54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9.702.570,98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102,13 %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725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2º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9.478.694,09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9.420.263,80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99,38 %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7255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3º QUADRIMESTRE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11.066.502,37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%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  <a:tr h="851635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RECEITAS EFETIVAMENTE REALIZADA</a:t>
                      </a:r>
                      <a:r>
                        <a:rPr lang="pt-BR" sz="24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N</a:t>
                      </a: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O EXERCÍCIO  R$</a:t>
                      </a:r>
                      <a:r>
                        <a:rPr lang="pt-BR" sz="2400" b="1" baseline="0" dirty="0" smtClean="0">
                          <a:solidFill>
                            <a:schemeClr val="bg1"/>
                          </a:solidFill>
                          <a:latin typeface="Cambria" panose="02040503050406030204" pitchFamily="18" charset="0"/>
                        </a:rPr>
                        <a:t> 19.122.834,78</a:t>
                      </a:r>
                      <a:endParaRPr lang="pt-BR" sz="2400" b="1" dirty="0" smtClean="0">
                        <a:solidFill>
                          <a:schemeClr val="bg1"/>
                        </a:solidFill>
                        <a:latin typeface="Cambria" panose="020405030504060302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1" dirty="0" smtClean="0">
                        <a:latin typeface="Cambria" panose="02040503050406030204" pitchFamily="18" charset="0"/>
                      </a:endParaRPr>
                    </a:p>
                  </a:txBody>
                  <a:tcPr anchor="ctr">
                    <a:solidFill>
                      <a:srgbClr val="0066C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r"/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8932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12942"/>
            <a:ext cx="10515600" cy="1014609"/>
          </a:xfrm>
        </p:spPr>
        <p:txBody>
          <a:bodyPr/>
          <a:lstStyle/>
          <a:p>
            <a:pPr algn="ctr"/>
            <a:r>
              <a:rPr lang="pt-BR" b="1" dirty="0" smtClean="0">
                <a:latin typeface="Algerian" panose="04020705040A02060702" pitchFamily="82" charset="0"/>
              </a:rPr>
              <a:t>RECEITAS 2023 </a:t>
            </a:r>
            <a:endParaRPr lang="pt-BR" b="1" dirty="0">
              <a:latin typeface="Algerian" panose="04020705040A02060702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227551"/>
            <a:ext cx="10147126" cy="563671"/>
          </a:xfrm>
        </p:spPr>
        <p:txBody>
          <a:bodyPr/>
          <a:lstStyle/>
          <a:p>
            <a:pPr marL="0" indent="0" algn="ctr">
              <a:buNone/>
            </a:pPr>
            <a:r>
              <a:rPr lang="pt-BR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MUNICIPAIS: </a:t>
            </a:r>
            <a:endParaRPr lang="pt-BR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71914435"/>
              </p:ext>
            </p:extLst>
          </p:nvPr>
        </p:nvGraphicFramePr>
        <p:xfrm>
          <a:off x="948847" y="1665963"/>
          <a:ext cx="10086582" cy="4997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4388"/>
                <a:gridCol w="3362194"/>
              </a:tblGrid>
              <a:tr h="434401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Cambria" panose="02040503050406030204" pitchFamily="18" charset="0"/>
                        </a:rPr>
                        <a:t>NATUREZA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DAS RECEITAS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Impostos, Taxas e Contribuições de Melhoria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1.202.314,42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Impostos Municipais - (1.1.1...)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1.084.702,26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Taxas - (1.1.2...)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116.988,42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     Contribuição de Melhoria - (1.1.3...)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623,74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Receitas de Contribuições -COSIP - (1.2.4...)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86.246,97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 Patrimonial - (1.3.....)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674.846,99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Receitas de Serviços - (1.6.0...)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287.486,44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Outras Receitas Correntes - (1.9.0..../1.7.9...)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36.060,54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RECEITAS DE ALIENAÇÃO</a:t>
                      </a:r>
                      <a:r>
                        <a:rPr lang="pt-BR" sz="2000" b="0" baseline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 DE BENS</a:t>
                      </a:r>
                      <a:endParaRPr lang="pt-BR" sz="2000" b="0" dirty="0" smtClean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99.027,67</a:t>
                      </a:r>
                      <a:endParaRPr lang="pt-BR" sz="20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RECEITAS DE AMORTIZAÇÃO DE EMPRÉSTIMO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8.318,40</a:t>
                      </a:r>
                      <a:endParaRPr lang="pt-BR" sz="20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48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LÍQUIDO -</a:t>
                      </a:r>
                      <a:r>
                        <a:rPr lang="pt-BR" b="1" baseline="0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 RECEITAS MUNICIPAIS                            </a:t>
                      </a:r>
                      <a:endParaRPr lang="pt-BR" b="1" dirty="0" smtClean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2.394.301,43</a:t>
                      </a:r>
                      <a:endParaRPr lang="pt-BR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470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25886"/>
            <a:ext cx="10515600" cy="964504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ESTADUAIS:</a:t>
            </a:r>
            <a:r>
              <a:rPr lang="pt-BR" dirty="0" smtClean="0"/>
              <a:t>	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359089"/>
              </p:ext>
            </p:extLst>
          </p:nvPr>
        </p:nvGraphicFramePr>
        <p:xfrm>
          <a:off x="838200" y="1553231"/>
          <a:ext cx="10515600" cy="4881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  <a:gridCol w="3124200"/>
              </a:tblGrid>
              <a:tr h="40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NATUREZA</a:t>
                      </a:r>
                      <a:r>
                        <a:rPr lang="pt-BR" baseline="0" dirty="0" smtClean="0"/>
                        <a:t> DAS RECEITAS</a:t>
                      </a:r>
                      <a:endParaRPr lang="pt-B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ICMS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7.016.465,34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IPVA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637.779,44</a:t>
                      </a: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IPI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60.913,33</a:t>
                      </a: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baseline="0" dirty="0" smtClean="0">
                          <a:latin typeface="Cambria" panose="02040503050406030204" pitchFamily="18" charset="0"/>
                        </a:rPr>
                        <a:t>REPASSE ESTADO P/ SAÚDE – REPASSE FUNDO A FUNDO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69.817,18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Cambria" panose="02040503050406030204" pitchFamily="18" charset="0"/>
                        </a:rPr>
                        <a:t>FEAS – REPASSE</a:t>
                      </a:r>
                      <a:r>
                        <a:rPr lang="pt-BR" sz="2400" baseline="0" dirty="0" smtClean="0">
                          <a:latin typeface="Cambria" panose="02040503050406030204" pitchFamily="18" charset="0"/>
                        </a:rPr>
                        <a:t> FUNDO A FUNDO</a:t>
                      </a:r>
                      <a:endParaRPr lang="pt-BR" sz="24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22.001,53</a:t>
                      </a:r>
                      <a:endParaRPr lang="pt-BR" sz="24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latin typeface="Cambria" panose="02040503050406030204" pitchFamily="18" charset="0"/>
                        </a:rPr>
                        <a:t>TRANSFERÊNCIAS ESPECIAIS/EMENDAS IMP.</a:t>
                      </a:r>
                      <a:endParaRPr lang="pt-BR" sz="2400" b="1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140.000,00</a:t>
                      </a:r>
                      <a:endParaRPr lang="pt-BR" sz="2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00553"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latin typeface="Cambria" panose="02040503050406030204" pitchFamily="18" charset="0"/>
                        </a:rPr>
                        <a:t>DEMAIS TRANSFERÊNCIAS</a:t>
                      </a:r>
                      <a:r>
                        <a:rPr lang="pt-BR" sz="2400" b="0" baseline="0" dirty="0" smtClean="0">
                          <a:latin typeface="Cambria" panose="02040503050406030204" pitchFamily="18" charset="0"/>
                        </a:rPr>
                        <a:t> DO</a:t>
                      </a:r>
                      <a:r>
                        <a:rPr lang="pt-BR" sz="2400" b="0" dirty="0" smtClean="0">
                          <a:latin typeface="Cambria" panose="02040503050406030204" pitchFamily="18" charset="0"/>
                        </a:rPr>
                        <a:t> ESTADO</a:t>
                      </a:r>
                      <a:r>
                        <a:rPr lang="pt-BR" sz="800" b="0" dirty="0" smtClean="0">
                          <a:latin typeface="Cambria" panose="02040503050406030204" pitchFamily="18" charset="0"/>
                        </a:rPr>
                        <a:t>(CIDE/TRSNSP.</a:t>
                      </a:r>
                      <a:r>
                        <a:rPr lang="pt-BR" sz="800" b="0" baseline="0" dirty="0" smtClean="0">
                          <a:latin typeface="Cambria" panose="02040503050406030204" pitchFamily="18" charset="0"/>
                        </a:rPr>
                        <a:t> ESCOLAR/CONV. TRANSITO)</a:t>
                      </a:r>
                      <a:endParaRPr lang="pt-BR" sz="800" b="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109.969,36</a:t>
                      </a:r>
                      <a:endParaRPr lang="pt-BR" sz="2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200553">
                <a:tc>
                  <a:txBody>
                    <a:bodyPr/>
                    <a:lstStyle/>
                    <a:p>
                      <a:r>
                        <a:rPr lang="pt-BR" sz="2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RETENÇÃO FUNDEB (20%)</a:t>
                      </a:r>
                      <a:endParaRPr lang="pt-BR" sz="2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-1.543.030,14</a:t>
                      </a:r>
                      <a:endParaRPr lang="pt-BR" sz="2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01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LIQUIDO - RECEITAS ESTADUAIS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4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6.513.916,04</a:t>
                      </a:r>
                      <a:endParaRPr lang="pt-BR" sz="24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251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1040"/>
            <a:ext cx="10515600" cy="663881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RECEITAS FEDERAIS:</a:t>
            </a:r>
            <a:endParaRPr lang="pt-BR" sz="2800" b="1" dirty="0">
              <a:solidFill>
                <a:srgbClr val="0000FF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909465"/>
              </p:ext>
            </p:extLst>
          </p:nvPr>
        </p:nvGraphicFramePr>
        <p:xfrm>
          <a:off x="838200" y="1127342"/>
          <a:ext cx="10515600" cy="5321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41088"/>
                <a:gridCol w="3274512"/>
              </a:tblGrid>
              <a:tr h="473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>
                          <a:latin typeface="Cambria" panose="02040503050406030204" pitchFamily="18" charset="0"/>
                        </a:rPr>
                        <a:t>NATUREZA</a:t>
                      </a:r>
                      <a:r>
                        <a:rPr lang="pt-BR" sz="1800" baseline="0" dirty="0" smtClean="0">
                          <a:latin typeface="Cambria" panose="02040503050406030204" pitchFamily="18" charset="0"/>
                        </a:rPr>
                        <a:t> DAS RECEITAS</a:t>
                      </a:r>
                      <a:endParaRPr lang="pt-BR" sz="1800" dirty="0" smtClean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Cambria" panose="02040503050406030204" pitchFamily="18" charset="0"/>
                        </a:rPr>
                        <a:t>REALIZADO</a:t>
                      </a:r>
                      <a:r>
                        <a:rPr lang="pt-BR" sz="1800" baseline="0" dirty="0" smtClean="0">
                          <a:latin typeface="Cambria" panose="02040503050406030204" pitchFamily="18" charset="0"/>
                        </a:rPr>
                        <a:t> NO EXERCÍCIO</a:t>
                      </a:r>
                      <a:endParaRPr lang="pt-BR" sz="18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FPM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8.683.307,29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ITR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4.976,95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FUNDO ESPECIAL DO PETRÓLEO/CEFEM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141.751,71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739505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SUS (ATENÇÃO PRIMÁRIA/MÉDIA</a:t>
                      </a:r>
                      <a:r>
                        <a:rPr lang="pt-BR" sz="2000" baseline="0" dirty="0" smtClean="0">
                          <a:latin typeface="Cambria" panose="02040503050406030204" pitchFamily="18" charset="0"/>
                        </a:rPr>
                        <a:t> E ALTA COMP./VIG. SAN. E VIG. EPI.</a:t>
                      </a: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)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539.879,08</a:t>
                      </a: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FNDE (PNAE/PNATE/SALÁRIO EDUCAÇÃO)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222.768,42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TRANSF. FNAS (SCFV/PSB/IGDBF/PROCA-SUAS)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110.929,59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DEMAIS TRANSF. CORRENTE UNIÃO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60.663,94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TRANSFERÊNCIAS</a:t>
                      </a:r>
                      <a:r>
                        <a:rPr lang="pt-BR" sz="2000" baseline="0" dirty="0" smtClean="0">
                          <a:latin typeface="Cambria" panose="02040503050406030204" pitchFamily="18" charset="0"/>
                        </a:rPr>
                        <a:t> DE CONVÊNIOS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</a:rPr>
                        <a:t>0,00</a:t>
                      </a:r>
                      <a:endParaRPr lang="pt-BR" sz="2000" dirty="0">
                        <a:solidFill>
                          <a:schemeClr val="tx1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Cambria" panose="02040503050406030204" pitchFamily="18" charset="0"/>
                        </a:rPr>
                        <a:t>TRANSFERÊNCIAS DE EMENDAS</a:t>
                      </a:r>
                      <a:endParaRPr lang="pt-BR" sz="2000" dirty="0"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" panose="02040503050406030204" pitchFamily="18" charset="0"/>
                        </a:rPr>
                        <a:t>500.000,00</a:t>
                      </a:r>
                      <a:endParaRPr lang="pt-BR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b="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RETENÇÃO FUNDEB (20%)</a:t>
                      </a:r>
                      <a:endParaRPr lang="pt-BR" sz="20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</a:rPr>
                        <a:t>-1.632.997,69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  <a:tr h="410836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TOTAL LÍQUIDO - RECEITAS UNIÃO</a:t>
                      </a:r>
                      <a:endParaRPr lang="pt-BR" sz="20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sz="2000" b="1" dirty="0" smtClean="0">
                          <a:solidFill>
                            <a:srgbClr val="0000FF"/>
                          </a:solidFill>
                          <a:latin typeface="Cambria" panose="02040503050406030204" pitchFamily="18" charset="0"/>
                        </a:rPr>
                        <a:t>8.631.279,29</a:t>
                      </a:r>
                      <a:endParaRPr lang="pt-BR" sz="2000" b="1" dirty="0">
                        <a:solidFill>
                          <a:srgbClr val="0000FF"/>
                        </a:solidFill>
                        <a:latin typeface="Cambria" panose="0204050305040603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5976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>
                <a:solidFill>
                  <a:srgbClr val="FF0000"/>
                </a:solidFill>
                <a:latin typeface="Cambria" panose="02040503050406030204" pitchFamily="18" charset="0"/>
              </a:rPr>
              <a:t>RECURSOS FUNDEB NO ANO</a:t>
            </a:r>
            <a:endParaRPr lang="pt-BR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849657"/>
              </p:ext>
            </p:extLst>
          </p:nvPr>
        </p:nvGraphicFramePr>
        <p:xfrm>
          <a:off x="964503" y="1690687"/>
          <a:ext cx="9920614" cy="30942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2467"/>
                <a:gridCol w="2718147"/>
              </a:tblGrid>
              <a:tr h="107093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Repasse ao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FUNDO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3.176.027,83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  <a:tr h="1070930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Retorno do FUNDO 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1.583.338,02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  <a:tr h="952395">
                <a:tc>
                  <a:txBody>
                    <a:bodyPr/>
                    <a:lstStyle/>
                    <a:p>
                      <a:pPr algn="l" fontAlgn="b"/>
                      <a:r>
                        <a:rPr lang="pt-BR" sz="3200" u="none" strike="noStrike" dirty="0">
                          <a:effectLst/>
                          <a:latin typeface="Cambria" panose="02040503050406030204" pitchFamily="18" charset="0"/>
                        </a:rPr>
                        <a:t>– ( - ) Perda para </a:t>
                      </a:r>
                      <a:r>
                        <a:rPr lang="pt-BR" sz="3200" u="none" strike="noStrike" dirty="0" smtClean="0">
                          <a:effectLst/>
                          <a:latin typeface="Cambria" panose="02040503050406030204" pitchFamily="18" charset="0"/>
                        </a:rPr>
                        <a:t>2023 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32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-1.592.689,81</a:t>
                      </a:r>
                      <a:endParaRPr lang="pt-BR" sz="3200" b="0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5788" marR="5788" marT="578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294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2273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PARA AS DESPESAS ESTÁ SENDO CONSIDERADO O VALOR LIQUIDADO, OU SEJA: OS MATERIAS, SERVIÇOS, OBRAS, EQUIPAMENTOS..... ENTREGUES E EXECUTADOS NO QUADRIMESTRE</a:t>
            </a:r>
            <a:endParaRPr lang="pt-BR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488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GABINETE DO PREFEITO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u="sng" dirty="0" smtClean="0"/>
              <a:t>AÇÃO:</a:t>
            </a:r>
          </a:p>
          <a:p>
            <a:pPr lvl="1"/>
            <a:r>
              <a:rPr lang="pt-BR" dirty="0" smtClean="0"/>
              <a:t>2.002 – MANUTENÇÃO DA ESTRUTURA DO GABINETE DO PREFEITO E VICE PREFEITO</a:t>
            </a:r>
          </a:p>
          <a:p>
            <a:pPr lvl="2"/>
            <a:r>
              <a:rPr lang="pt-BR" b="1" dirty="0">
                <a:solidFill>
                  <a:srgbClr val="FF0000"/>
                </a:solidFill>
              </a:rPr>
              <a:t>NO QUADRIMESTRE - R$ 156.357,72                  </a:t>
            </a:r>
            <a:r>
              <a:rPr lang="pt-BR" b="1" dirty="0" smtClean="0">
                <a:solidFill>
                  <a:srgbClr val="FF0000"/>
                </a:solidFill>
              </a:rPr>
              <a:t>NO </a:t>
            </a:r>
            <a:r>
              <a:rPr lang="pt-BR" b="1" dirty="0">
                <a:solidFill>
                  <a:srgbClr val="FF0000"/>
                </a:solidFill>
              </a:rPr>
              <a:t>EXERCÍCIO – R$  296.469,25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275022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1873</TotalTime>
  <Words>1337</Words>
  <Application>Microsoft Office PowerPoint</Application>
  <PresentationFormat>Widescreen</PresentationFormat>
  <Paragraphs>385</Paragraphs>
  <Slides>26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4" baseType="lpstr">
      <vt:lpstr>Aharoni</vt:lpstr>
      <vt:lpstr>Algerian</vt:lpstr>
      <vt:lpstr>Arial</vt:lpstr>
      <vt:lpstr>Arial Narrow</vt:lpstr>
      <vt:lpstr>Calibri</vt:lpstr>
      <vt:lpstr>Calibri Light</vt:lpstr>
      <vt:lpstr>Cambria</vt:lpstr>
      <vt:lpstr>Tema do Office</vt:lpstr>
      <vt:lpstr>AUDIÊNCIA PÚBLICA</vt:lpstr>
      <vt:lpstr>OBJETIVO AUDIÊNCIA PÚBLICA:</vt:lpstr>
      <vt:lpstr>RECEITAS</vt:lpstr>
      <vt:lpstr>RECEITAS 2023 </vt:lpstr>
      <vt:lpstr>RECEITAS ESTADUAIS: </vt:lpstr>
      <vt:lpstr>RECEITAS FEDERAIS:</vt:lpstr>
      <vt:lpstr>RECURSOS FUNDEB NO ANO</vt:lpstr>
      <vt:lpstr>PARA AS DESPESAS ESTÁ SENDO CONSIDERADO O VALOR LIQUIDADO, OU SEJA: OS MATERIAS, SERVIÇOS, OBRAS, EQUIPAMENTOS..... ENTREGUES E EXECUTADOS NO QUADRIMESTRE</vt:lpstr>
      <vt:lpstr>GABINETE DO PREFEITO</vt:lpstr>
      <vt:lpstr>SECRETARIA DE ADMINISTRAÇÃO, FINANÇAS E PLANEJAMENTO</vt:lpstr>
      <vt:lpstr>SECRETARIA DE ADMINISTRAÇÃO, FINANÇAS E PLANEJAMENTO</vt:lpstr>
      <vt:lpstr>SECRETARIA MUNICIPAL DA EDUCAÇÃO, CULTURA, ESPORTES E TURISMO DEPARTAMENTO DE EDUCAÇÃO</vt:lpstr>
      <vt:lpstr>SECRETARIA MUNICIPAL DA EDUCAÇÃO, CULTURA, ESPORTES E TURISMO DEPARTAMENTO DE EDUCAÇÃO</vt:lpstr>
      <vt:lpstr>SECRETARIA MUNICIPAL DA EDUCAÇÃO, CULTURA, ESPORTES E TURISMO DEPARTAMENTO DE EDUCAÇÃO</vt:lpstr>
      <vt:lpstr>SECRETARIA MUNICIOPAL DA EDUCAÇÃO, CULTURA, ESPORTES E TURISMO DEPARTAMENTO DE CULTURA</vt:lpstr>
      <vt:lpstr>SECRETARIA MUNICIPAL DA EDUCAÇÃO, CULTURA, ESPORTES E TURISMO DEPARTAMENTO DE ESPORTES</vt:lpstr>
      <vt:lpstr>SECRETARIA MUNICIPAL DA EDUCAÇÃO, CULTURA, ESPORTES E TURISMO DEPARTAMENTO DE TURISMO</vt:lpstr>
      <vt:lpstr>FUNDO MUNICIPAL DE SAÚDE</vt:lpstr>
      <vt:lpstr>FUNDO MUNICIPAL DE SAÚDE</vt:lpstr>
      <vt:lpstr>SECRETARIA MUNICIPAL DE ASSITÊNCIA SOCIAL FUNDO MUNICIPAL PARA INFÂNCIA E ADOLESCÊNCIA</vt:lpstr>
      <vt:lpstr>SECRETARIA MUNICIPAL DE ASSITÊNCIA SOCIAL FUNDO MUNICIPAL DE ASSISTÊNCIA SOCIAL</vt:lpstr>
      <vt:lpstr>SECRETARIA MUNICIPAL DE ASSITÊNCIA SOCIAL FUNDO ROTATIVO HABITACIONAL</vt:lpstr>
      <vt:lpstr>SECRETARIA MUNICIPAL DE AGRICULTURA E MEIO AMBIENTE</vt:lpstr>
      <vt:lpstr>SECRETARIA MUNICIPAL DE INFRAESTRUTURA DEPARTAMENTO DE OBRAS E SERVIÇOS URBANOS</vt:lpstr>
      <vt:lpstr>SECRETARIA MUNICIPAL DE INFRAESTRUTURA DEPARTAMENTO DE TRANSPORTE</vt:lpstr>
      <vt:lpstr>LIMITES CONSTITUCIONAIS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AUDIÊNCIA PÚBLICA 2022</dc:title>
  <dc:creator>Usuario</dc:creator>
  <cp:lastModifiedBy>Usuario</cp:lastModifiedBy>
  <cp:revision>348</cp:revision>
  <cp:lastPrinted>2023-05-11T10:10:06Z</cp:lastPrinted>
  <dcterms:created xsi:type="dcterms:W3CDTF">2022-06-08T18:37:33Z</dcterms:created>
  <dcterms:modified xsi:type="dcterms:W3CDTF">2023-09-13T09:51:11Z</dcterms:modified>
</cp:coreProperties>
</file>