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1" r:id="rId3"/>
    <p:sldId id="276" r:id="rId4"/>
    <p:sldId id="264" r:id="rId5"/>
    <p:sldId id="277" r:id="rId6"/>
    <p:sldId id="278" r:id="rId7"/>
    <p:sldId id="279" r:id="rId8"/>
    <p:sldId id="27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0" r:id="rId27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2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CC"/>
    <a:srgbClr val="3366CC"/>
    <a:srgbClr val="0066FF"/>
    <a:srgbClr val="33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4E23B-280E-480A-A7F0-75C76B69D07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9DDC-1B0D-49E1-AC53-E45F2B3EE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86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As receitas municipais representam 12,52% das receitas líquidas totais do município.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083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* No ano: Medicamentos R$ 313.355,75; </a:t>
            </a:r>
            <a:r>
              <a:rPr lang="pt-BR" dirty="0" smtClean="0">
                <a:solidFill>
                  <a:srgbClr val="FF0000"/>
                </a:solidFill>
              </a:rPr>
              <a:t>CIS-AMOSC EXCETO MEDICAMENTOS R$ 321.271,29</a:t>
            </a:r>
            <a:r>
              <a:rPr lang="pt-BR" dirty="0" smtClean="0"/>
              <a:t>; HOSPITAL NOVA ERECHIM R$</a:t>
            </a:r>
            <a:r>
              <a:rPr lang="pt-BR" baseline="0" dirty="0" smtClean="0"/>
              <a:t> 360.456,23; PESSOAL R$ 1.623.079,62.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444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* Ação 1042 e 2038 – A partir de 2024 terá orçamento vinculado a</a:t>
            </a:r>
            <a:r>
              <a:rPr lang="pt-BR" baseline="0" dirty="0" smtClean="0"/>
              <a:t> Sec. Administração (cfe. Alteração da Legislação).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992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* Ação 2027 – Lar Bem Viver – acolhimento Idosos;  </a:t>
            </a:r>
          </a:p>
          <a:p>
            <a:r>
              <a:rPr lang="pt-BR" dirty="0" smtClean="0"/>
              <a:t>*</a:t>
            </a:r>
            <a:r>
              <a:rPr lang="pt-BR" baseline="0" dirty="0" smtClean="0"/>
              <a:t> </a:t>
            </a:r>
            <a:r>
              <a:rPr lang="pt-BR" dirty="0" smtClean="0"/>
              <a:t>Ação 2030 - Auxilio Funeral 08 R$ 10.326,00; Cesta básica R$ 6.106,27; Auxilio Natalidade R$ 1.133,07.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384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Distribuição 2º Quadrimestre(sementes, insumos e ferramentas</a:t>
            </a:r>
            <a:r>
              <a:rPr lang="pt-BR" baseline="0" dirty="0" smtClean="0"/>
              <a:t>) R$161.700,00; Sêmen/Nitrogênio R$ 19.302,31;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Ação 1021 – Aquisição de veículo Fiat Strada Cabine Dupla ano 2023/2023</a:t>
            </a:r>
            <a:r>
              <a:rPr lang="pt-BR" baseline="0" dirty="0" smtClean="0"/>
              <a:t> </a:t>
            </a:r>
            <a:r>
              <a:rPr lang="pt-BR" dirty="0" smtClean="0"/>
              <a:t>no valor de R$ 106.990,00.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184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No segundo quadrimestre foi feito</a:t>
            </a:r>
            <a:r>
              <a:rPr lang="pt-BR" baseline="0" dirty="0" smtClean="0"/>
              <a:t> Execução de Faixas Elevadas na sede no valor de R$ 85.313,46;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 Execução de  Recapeamento Asfáltico na Avenida Anita Boaro; Rua Modesto Gaviolli; com investimento de R$ 828.654,13.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249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* No segundo quadrimestre foi feito</a:t>
            </a:r>
            <a:r>
              <a:rPr lang="pt-BR" baseline="0" dirty="0" smtClean="0"/>
              <a:t> Recapeamento Asfáltico na Linha Tarumãzinho Rodovia Municipal EMAF 005 R$ 2.156.420,47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79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As receitas estaduais representam 34,06% das receitas líquidas totais do município. Com destaque ao ICMS que representa 29,35%.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82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As receitas federais representam 45,14% das receitas líquidas totais do município. Com destaque ao FPM que representa 36,87%.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601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retorno do FUNDEB representa 8,28% da receita total do município. E as perdas que o município tem com o FUNDEM representam</a:t>
            </a:r>
            <a:r>
              <a:rPr lang="pt-BR" baseline="0" dirty="0" smtClean="0"/>
              <a:t> 50,15% do valor devolvido.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079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Foi adquirido um veículo novo para o gabinete no valor de R$ 216.379,94, (Chevrolet Equinox Premier PEG 2023/2023);  a ser entregue no terceiro quadrimestre</a:t>
            </a:r>
            <a:r>
              <a:rPr lang="pt-BR" baseline="0" dirty="0" smtClean="0"/>
              <a:t>.</a:t>
            </a:r>
            <a:endParaRPr lang="pt-BR" dirty="0" smtClean="0"/>
          </a:p>
          <a:p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289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Ação (1005 e 1006)</a:t>
            </a:r>
            <a:r>
              <a:rPr lang="pt-BR" baseline="0" dirty="0" smtClean="0"/>
              <a:t> - </a:t>
            </a:r>
            <a:r>
              <a:rPr lang="pt-BR" dirty="0" smtClean="0"/>
              <a:t>Finalizado Ampliação e melhorias em edificação na Escola do Campo em Tempo Integral Tarumãzinho;</a:t>
            </a:r>
            <a:endParaRPr lang="pt-B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 Instalação de Sistema Preventivo de Incêndio nas três escolas da rede Municipal de ensino.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37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Ação 1007 - Foi adquirido uma VAN para o transporte escolar no valor de R$ 275.000,00, (Ford Transit Minibus L4H3 15+1 Lugares – 2022/2023); a ser entregue no terceiro quadrimestre</a:t>
            </a:r>
            <a:r>
              <a:rPr lang="pt-BR" baseline="0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813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Ação 2.013 – Realizado transporte escolar para alunos do 2º grau rede estadual de ensino, cfe. Recursos recebido Sec. Estado Educação.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8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Ação 1015 - Reforma e Ampliação Posto de Saúde Localizado na Comunidade da Linha Tarumãzinho;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E Execução de Sistema Preventivo de Incêndio na Unidade Saúde Sede.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46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2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01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4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63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28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8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0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5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FE5D-F21B-4EE0-82C0-2EA87FE9CD46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7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51353"/>
            <a:ext cx="9144000" cy="1941535"/>
          </a:xfrm>
        </p:spPr>
        <p:txBody>
          <a:bodyPr anchor="ctr"/>
          <a:lstStyle/>
          <a:p>
            <a:r>
              <a:rPr lang="pt-BR" b="1" i="1" dirty="0" smtClean="0">
                <a:latin typeface="Algerian" panose="04020705040A02060702" pitchFamily="82" charset="0"/>
              </a:rPr>
              <a:t>AUDIÊNCIA PÚBLICA</a:t>
            </a:r>
            <a:endParaRPr lang="pt-BR" b="1" i="1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44241"/>
            <a:ext cx="9144000" cy="2517731"/>
          </a:xfrm>
        </p:spPr>
        <p:txBody>
          <a:bodyPr anchor="ctr">
            <a:normAutofit/>
          </a:bodyPr>
          <a:lstStyle/>
          <a:p>
            <a:r>
              <a:rPr lang="pt-BR" sz="6000" b="1" dirty="0" smtClean="0">
                <a:latin typeface="Algerian" panose="04020705040A02060702" pitchFamily="82" charset="0"/>
              </a:rPr>
              <a:t>3º QUADRIMESTRE </a:t>
            </a:r>
          </a:p>
          <a:p>
            <a:r>
              <a:rPr lang="pt-BR" sz="6000" b="1" dirty="0" smtClean="0">
                <a:latin typeface="Algerian" panose="04020705040A02060702" pitchFamily="82" charset="0"/>
              </a:rPr>
              <a:t>2023</a:t>
            </a:r>
            <a:endParaRPr lang="pt-BR" sz="60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0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SECRETARIA DE ADMINISTRAÇÃO, FINANÇAS E 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1763"/>
            <a:ext cx="10515600" cy="4615200"/>
          </a:xfrm>
        </p:spPr>
        <p:txBody>
          <a:bodyPr>
            <a:normAutofit lnSpcReduction="10000"/>
          </a:bodyPr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1.002 – AQUISIÇÃO DE EQUIAMENTOS, MOBILIÁRIOS E VEÍCULOS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R$ 227.957,68         		NO EXERCÍCIO – R$ 232.236,46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dirty="0" smtClean="0"/>
          </a:p>
          <a:p>
            <a:pPr lvl="1"/>
            <a:r>
              <a:rPr lang="pt-BR" dirty="0"/>
              <a:t>1.003 - CONSTRUÇÃO DE AUDITÓRIO E SALA DE REUNIÕES ANEXO AO CENTRO ADMINISTRATIVO MUNICIPAL</a:t>
            </a:r>
            <a:endParaRPr lang="pt-BR" dirty="0">
              <a:solidFill>
                <a:srgbClr val="000000"/>
              </a:solidFill>
            </a:endParaRP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 smtClean="0"/>
              <a:t>1.004 – AQUISIÇÃO DE IMÓVEL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400.000,00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R$ 400.000,00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2.003 – MANUTENÇÃO DAS ATIVIDADES DA SEC. MUN. DE ADM.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1.343.517,77    		NO </a:t>
            </a:r>
            <a:r>
              <a:rPr lang="pt-BR" b="1" dirty="0">
                <a:solidFill>
                  <a:srgbClr val="FF0000"/>
                </a:solidFill>
              </a:rPr>
              <a:t>EXERCÍCIO – R$ 3.146.314,94</a:t>
            </a:r>
            <a:endParaRPr lang="pt-BR" dirty="0" smtClean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0045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SECRETARIA DE ADMINISTRAÇÃO, FINANÇAS E PLANEJAMENTO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2604"/>
            <a:ext cx="10515600" cy="4924359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2.004 – MANUTENÇÃO DA SEGURANÇA PÚBLICA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R$ 9.428,41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R$ 35.063,70                       </a:t>
            </a:r>
          </a:p>
          <a:p>
            <a:pPr lvl="1"/>
            <a:r>
              <a:rPr lang="pt-BR" dirty="0" smtClean="0"/>
              <a:t>2.036 – MANUTENÇÃO DO FUREBOM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	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R$ 25.143,38                     </a:t>
            </a:r>
          </a:p>
          <a:p>
            <a:pPr lvl="1"/>
            <a:r>
              <a:rPr lang="pt-BR" dirty="0" smtClean="0"/>
              <a:t>2.037 – MANUTENÇÃO DAS AÇÕES EMERGÊNCIAS DA DEFESA CIVIL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11.103,50                 	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11.103,50                      </a:t>
            </a:r>
          </a:p>
          <a:p>
            <a:pPr lvl="1"/>
            <a:r>
              <a:rPr lang="pt-BR" dirty="0" smtClean="0"/>
              <a:t>0.001 – PAGAMENTO DE DÍVIDAS E ENCARGOS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0,00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R$ 119.086,49</a:t>
            </a:r>
          </a:p>
          <a:p>
            <a:pPr lvl="1"/>
            <a:r>
              <a:rPr lang="pt-BR" dirty="0" smtClean="0"/>
              <a:t>0.002 – PAGAMENTO DE APOSENTADAS E PENSIONISTAS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R$ 51.218,37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R$ 145.338,68                    </a:t>
            </a:r>
          </a:p>
          <a:p>
            <a:pPr lvl="1"/>
            <a:r>
              <a:rPr lang="pt-BR" dirty="0" smtClean="0"/>
              <a:t>0.003 – RECOLHIEMNTO DE PASEP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$ 114.588,78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R$ 285.851,86                      </a:t>
            </a:r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4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153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8278"/>
            <a:ext cx="10515600" cy="4598685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MANUTENÇÃO DA MERENDA ESCOLAR - </a:t>
            </a:r>
            <a:r>
              <a:rPr lang="pt-BR" u="sng" dirty="0" smtClean="0"/>
              <a:t>(AÇÕES 2.010/2.011/2.039)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R$ 79.976,90 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248.195,44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AMPLIAÇÃO E MELHORIAS DAS ESCOLAS - </a:t>
            </a:r>
            <a:r>
              <a:rPr lang="pt-BR" u="sng" dirty="0" smtClean="0"/>
              <a:t>(AÇÕES 1.005/1.006)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R$ 13.437,27         	NO EXERCÍCIO – R$ 159.024,92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EM CRECHE - </a:t>
            </a:r>
            <a:r>
              <a:rPr lang="pt-BR" u="sng" dirty="0" smtClean="0"/>
              <a:t>(AÇÕES 2.007/2.008)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263.405,52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829.493,89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PRÉ-ESCOLAR - </a:t>
            </a:r>
            <a:r>
              <a:rPr lang="pt-BR" u="sng" dirty="0" smtClean="0"/>
              <a:t>(AÇÕES 2.040/2.041)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227.199,65       	NO EXERCÍCIO – R$ 576.735,82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 DO ENSINO FUNDAMENTAL - </a:t>
            </a:r>
            <a:r>
              <a:rPr lang="pt-BR" u="sng" dirty="0" smtClean="0"/>
              <a:t>(AÇÕES 2.005/2.006)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898.769,37         	NO EXERCÍCIO – R$ 2.385.499,18</a:t>
            </a:r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916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7894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3020"/>
            <a:ext cx="10515600" cy="4723943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AQUISIÇÃO DE </a:t>
            </a:r>
            <a:r>
              <a:rPr lang="pt-BR" dirty="0" smtClean="0"/>
              <a:t>VEÍCULOS PARA O TRANSPORTE ESCOLAR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1.007)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R$ 275.000,00    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</a:t>
            </a:r>
            <a:r>
              <a:rPr lang="pt-BR" b="1" dirty="0" smtClean="0">
                <a:solidFill>
                  <a:srgbClr val="FF0000"/>
                </a:solidFill>
              </a:rPr>
              <a:t>275.000,00</a:t>
            </a:r>
          </a:p>
          <a:p>
            <a:pPr lvl="2"/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DE EQUIP. E MOBILIÁRIOS P/ EDUCAÇÃO - </a:t>
            </a:r>
            <a:r>
              <a:rPr lang="pt-BR" u="sng" dirty="0" smtClean="0"/>
              <a:t>(AÇÃO 1.008)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R$ 7.780,00          	NO EXERCÍCIO – R$  </a:t>
            </a:r>
            <a:r>
              <a:rPr lang="pt-BR" b="1" dirty="0" smtClean="0">
                <a:solidFill>
                  <a:srgbClr val="FF0000"/>
                </a:solidFill>
              </a:rPr>
              <a:t>28.142,98</a:t>
            </a:r>
          </a:p>
          <a:p>
            <a:pPr lvl="2"/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GINÁSIO DE ESPORTE/CENTRO EVENTOS - </a:t>
            </a:r>
            <a:r>
              <a:rPr lang="pt-BR" u="sng" dirty="0" smtClean="0"/>
              <a:t>(AÇÃO 1.009)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	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1.736.654,38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CONST., REFORMAS E MELHORIAS ABRIGOS P/ ALUNOS- </a:t>
            </a:r>
            <a:r>
              <a:rPr lang="pt-BR" u="sng" dirty="0" smtClean="0"/>
              <a:t>(AÇÃO 1.010)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TRANSPORTE ESCOLAR - </a:t>
            </a:r>
            <a:r>
              <a:rPr lang="pt-BR" u="sng" dirty="0" smtClean="0"/>
              <a:t>(AÇÃO 2.009)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R$ 278.646,25 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</a:t>
            </a:r>
            <a:r>
              <a:rPr lang="pt-BR" b="1" dirty="0" smtClean="0">
                <a:solidFill>
                  <a:srgbClr val="FF0000"/>
                </a:solidFill>
              </a:rPr>
              <a:t>824.168,32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264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MANUTENÇÃO DA SECRETARIA EDUCAÇÃO - </a:t>
            </a:r>
            <a:r>
              <a:rPr lang="pt-BR" u="sng" dirty="0"/>
              <a:t>(AÇÃO 2.012)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R$ 297.302,14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835.250,16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</a:p>
          <a:p>
            <a:pPr lvl="1"/>
            <a:r>
              <a:rPr lang="pt-BR" dirty="0" smtClean="0"/>
              <a:t>MANUTENÇÃO DO ENSINO MÉDIO - </a:t>
            </a:r>
            <a:r>
              <a:rPr lang="pt-BR" u="sng" dirty="0" smtClean="0"/>
              <a:t>(AÇÃO 2.013)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18.413,00          	NO EXERCÍCIO – R$ 45.000,00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ENSINO SUPERIOR - </a:t>
            </a:r>
            <a:r>
              <a:rPr lang="pt-BR" u="sng" dirty="0" smtClean="0"/>
              <a:t>(AÇÃO 2.014)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MELHORIAS E AMP. DE PARQUE INFANTIL - </a:t>
            </a:r>
            <a:r>
              <a:rPr lang="pt-BR" u="sng" dirty="0" smtClean="0"/>
              <a:t>(AÇÃO 1.011)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$ 14.999,00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14.999,00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09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MUNICIOPAL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CULTURA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1.012 – AQUISIÇÃO DE EQUIPAMENTOS E MOBILIÁRIOS P/ CULTURA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2.015 – MANUTENÇÃO DA CULTURA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61.021,61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131.902,81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74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DEPARTAMENTO </a:t>
            </a:r>
            <a:r>
              <a:rPr lang="pt-BR" b="1" smtClean="0"/>
              <a:t>DE ESPORTES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</a:t>
            </a:r>
            <a:r>
              <a:rPr lang="pt-BR" b="1" dirty="0" smtClean="0"/>
              <a:t>:</a:t>
            </a:r>
          </a:p>
          <a:p>
            <a:pPr lvl="1"/>
            <a:r>
              <a:rPr lang="pt-BR" dirty="0" smtClean="0"/>
              <a:t>1.013 – AQUISIÇÃO DE EQUIP. E MAT. PERMANENTE P/ ESPORTE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1.014 – CONSTRUÇÃ/AMPLIAÇÃO DE CENTROS ESPORTIVOS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2.016 – MANUTENÇÃO DO ESPORTE MUNICIPAL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R$ 179.888,57        	NO EXERCÍCIO – R$ 361.945,11 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70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SECRETARIA MUNICIPAL DA EDUCAÇÃO, CULTURA, ESPORTES E TURISMO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TURISMO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 fontAlgn="ctr"/>
            <a:r>
              <a:rPr lang="pt-BR" dirty="0" smtClean="0"/>
              <a:t>1.041 – </a:t>
            </a:r>
            <a:r>
              <a:rPr lang="pt-BR" dirty="0"/>
              <a:t>CONSTRUÇÃO DE SANTUÁRIO NA LINHA XV DE NOVEMBRO</a:t>
            </a:r>
            <a:endParaRPr lang="pt-BR" dirty="0">
              <a:solidFill>
                <a:srgbClr val="000000"/>
              </a:solidFill>
            </a:endParaRP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R$ 11.877,01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11.877,01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2.017 – MANUTENÇÃO DO DEPARTAMENTO DE TURISMO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R$ 19.970,00       	NO EXERCÍCIO – R$ 19.970,00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399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59"/>
          </a:xfrm>
        </p:spPr>
        <p:txBody>
          <a:bodyPr/>
          <a:lstStyle/>
          <a:p>
            <a:r>
              <a:rPr lang="pt-BR" b="1" dirty="0" smtClean="0"/>
              <a:t>FUNDO MUNICIPAL DE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809995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AMPLIAÇÃO, MELHORIAS E REF. UNIDADE DE SAÚDE - </a:t>
            </a:r>
            <a:r>
              <a:rPr lang="pt-BR" u="sng" dirty="0" smtClean="0"/>
              <a:t>(AÇÃO 1.015)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67.631,19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</a:t>
            </a:r>
            <a:r>
              <a:rPr lang="pt-BR" dirty="0"/>
              <a:t>DE </a:t>
            </a:r>
            <a:r>
              <a:rPr lang="pt-BR" dirty="0" smtClean="0"/>
              <a:t>VEÍCULOS, EQUIP. E MOBILIÁRIOS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1.016)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</a:t>
            </a:r>
            <a:r>
              <a:rPr lang="pt-BR" b="1" dirty="0">
                <a:solidFill>
                  <a:srgbClr val="FF0000"/>
                </a:solidFill>
              </a:rPr>
              <a:t>	NO EXERCÍCIO – R$ 6.908,98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SANITÁRIA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2.018)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R$ 1.035,77             	NO EXERCÍCIO – R$ 2.157,74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EPIDEOMOLÓCIA EM SAÚDE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2.019)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R$ 9.678,51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R$ 58.931,30</a:t>
            </a:r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940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pt-BR" b="1" dirty="0"/>
              <a:t>FUNDO MUNICIPAL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ASISTÊNCIA </a:t>
            </a:r>
            <a:r>
              <a:rPr lang="pt-BR" dirty="0"/>
              <a:t>FARMACÊUTICA EM SAÚDE - </a:t>
            </a:r>
            <a:r>
              <a:rPr lang="pt-BR" u="sng" dirty="0"/>
              <a:t>(AÇÃO </a:t>
            </a:r>
            <a:r>
              <a:rPr lang="pt-BR" u="sng" dirty="0" smtClean="0"/>
              <a:t>2.021 – </a:t>
            </a:r>
            <a:r>
              <a:rPr lang="pt-BR" sz="1400" b="1" i="1" u="sng" dirty="0" smtClean="0">
                <a:solidFill>
                  <a:srgbClr val="0000FF"/>
                </a:solidFill>
              </a:rPr>
              <a:t>RECURSOS SUS UNIÃO/ESTADO</a:t>
            </a:r>
            <a:r>
              <a:rPr lang="pt-BR" u="sng" dirty="0" smtClean="0"/>
              <a:t>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22.506,90          	NO EXERCÍCIO – R$ 40.175,04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ATENÇÃO </a:t>
            </a:r>
            <a:r>
              <a:rPr lang="pt-BR" dirty="0"/>
              <a:t>BÁSICA EM SAÚDE - </a:t>
            </a:r>
            <a:r>
              <a:rPr lang="pt-BR" u="sng" dirty="0"/>
              <a:t>(AÇÕES 2.020/2023)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1.812.363,11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R$ 5.116.201,37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MÉDIA E ALTA COMPLEXIDADE EM SAÚDE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2.022)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R$ 70.750,00         	NO EXERCÍCIO – R$ 125.186,95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ENFRENTAMENTO </a:t>
            </a:r>
            <a:r>
              <a:rPr lang="pt-BR" dirty="0"/>
              <a:t>DE EMERGÊNCIAS </a:t>
            </a:r>
            <a:r>
              <a:rPr lang="pt-BR" sz="1000" dirty="0"/>
              <a:t>(PANDEMIAS/CALAMIDADE)</a:t>
            </a:r>
            <a:r>
              <a:rPr lang="pt-BR" dirty="0"/>
              <a:t> - </a:t>
            </a:r>
            <a:r>
              <a:rPr lang="pt-BR" u="sng" dirty="0"/>
              <a:t>(AÇÃO 2.024)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98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2209"/>
            <a:ext cx="10515600" cy="998479"/>
          </a:xfrm>
        </p:spPr>
        <p:txBody>
          <a:bodyPr>
            <a:normAutofit/>
          </a:bodyPr>
          <a:lstStyle/>
          <a:p>
            <a:r>
              <a:rPr lang="pt-BR" sz="3600" b="1" u="sng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OBJETIVO AUDIÊNCIA PÚBLICA: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pPr lvl="1"/>
            <a:r>
              <a:rPr lang="pt-BR" sz="2800" b="1" dirty="0" smtClean="0"/>
              <a:t>√ </a:t>
            </a:r>
            <a:r>
              <a:rPr lang="pt-BR" sz="2800" b="1" dirty="0"/>
              <a:t>PRESTAÇÃO DE CONTAS </a:t>
            </a:r>
            <a:r>
              <a:rPr lang="pt-BR" sz="2800" b="1" u="sng" dirty="0">
                <a:solidFill>
                  <a:srgbClr val="FF0000"/>
                </a:solidFill>
              </a:rPr>
              <a:t>3</a:t>
            </a:r>
            <a:r>
              <a:rPr lang="pt-BR" sz="2800" b="1" u="sng" dirty="0" smtClean="0">
                <a:solidFill>
                  <a:srgbClr val="FF0000"/>
                </a:solidFill>
              </a:rPr>
              <a:t>º </a:t>
            </a:r>
            <a:r>
              <a:rPr lang="pt-BR" sz="2800" b="1" u="sng" dirty="0">
                <a:solidFill>
                  <a:srgbClr val="FF0000"/>
                </a:solidFill>
              </a:rPr>
              <a:t>QUADRIMESTRE DE 2023</a:t>
            </a:r>
            <a:r>
              <a:rPr lang="pt-BR" sz="2800" b="1" dirty="0" smtClean="0">
                <a:solidFill>
                  <a:srgbClr val="FF0000"/>
                </a:solidFill>
              </a:rPr>
              <a:t>;</a:t>
            </a:r>
          </a:p>
          <a:p>
            <a:endParaRPr lang="pt-BR" b="1" dirty="0" smtClean="0"/>
          </a:p>
          <a:p>
            <a:pPr lvl="1"/>
            <a:r>
              <a:rPr lang="pt-BR" sz="2800" b="1" dirty="0"/>
              <a:t>√ </a:t>
            </a:r>
            <a:r>
              <a:rPr lang="es-AR" sz="2800" b="1" dirty="0"/>
              <a:t>APRECIAÇÃO DOS </a:t>
            </a:r>
            <a:r>
              <a:rPr lang="es-AR" sz="2800" b="1" u="sng" dirty="0">
                <a:solidFill>
                  <a:srgbClr val="FF0000"/>
                </a:solidFill>
              </a:rPr>
              <a:t>RELATÓRIOS QUADRIMESTRAIS FMS 2023</a:t>
            </a:r>
            <a:r>
              <a:rPr lang="es-AR" sz="2800" b="1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800" b="1" dirty="0"/>
              <a:t>√ </a:t>
            </a:r>
            <a:r>
              <a:rPr lang="pt-BR" sz="2800" b="1" dirty="0" smtClean="0"/>
              <a:t>ATUALIZAÇÃO METAS </a:t>
            </a:r>
            <a:r>
              <a:rPr lang="pt-BR" sz="2800" b="1" dirty="0"/>
              <a:t>- </a:t>
            </a:r>
            <a:r>
              <a:rPr lang="pt-BR" sz="2800" b="1" u="sng" dirty="0" smtClean="0">
                <a:solidFill>
                  <a:srgbClr val="FF0000"/>
                </a:solidFill>
              </a:rPr>
              <a:t>“PPA 2022 A 2025.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5684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000" b="1" dirty="0" smtClean="0"/>
              <a:t>FUNDO MUNICIPAL PARA INFÂNCIA E ADOLESCÊNCIA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27217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AÇÃO:</a:t>
            </a:r>
          </a:p>
          <a:p>
            <a:pPr lvl="1" fontAlgn="ctr"/>
            <a:r>
              <a:rPr lang="pt-BR" dirty="0" smtClean="0"/>
              <a:t>1.042 - </a:t>
            </a:r>
            <a:r>
              <a:rPr lang="pt-BR" dirty="0"/>
              <a:t>EDIFICAÇÃO/AMPLIAÇÃO DE ESPAÇO FÍSICO PARA INSTALAÇÃO DO CONSELHO </a:t>
            </a:r>
            <a:r>
              <a:rPr lang="pt-BR" dirty="0" smtClean="0"/>
              <a:t>TUTELAR</a:t>
            </a:r>
          </a:p>
          <a:p>
            <a:pPr lvl="2"/>
            <a:r>
              <a:rPr lang="pt-BR" sz="2400" b="1" dirty="0" smtClean="0">
                <a:solidFill>
                  <a:srgbClr val="FF0000"/>
                </a:solidFill>
              </a:rPr>
              <a:t>NO </a:t>
            </a:r>
            <a:r>
              <a:rPr lang="pt-BR" sz="2400" b="1" dirty="0">
                <a:solidFill>
                  <a:srgbClr val="FF0000"/>
                </a:solidFill>
              </a:rPr>
              <a:t>QUADRIMESTRE - R</a:t>
            </a:r>
            <a:r>
              <a:rPr lang="pt-BR" sz="2400" b="1" dirty="0" smtClean="0">
                <a:solidFill>
                  <a:srgbClr val="FF0000"/>
                </a:solidFill>
              </a:rPr>
              <a:t>$ 0,00           </a:t>
            </a:r>
            <a:r>
              <a:rPr lang="pt-BR" sz="2400" b="1" dirty="0">
                <a:solidFill>
                  <a:srgbClr val="FF0000"/>
                </a:solidFill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</a:rPr>
              <a:t>       NO </a:t>
            </a:r>
            <a:r>
              <a:rPr lang="pt-BR" sz="2400" b="1" dirty="0">
                <a:solidFill>
                  <a:srgbClr val="FF0000"/>
                </a:solidFill>
              </a:rPr>
              <a:t>EXERCÍCIO – R$ </a:t>
            </a:r>
            <a:r>
              <a:rPr lang="pt-BR" sz="2400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/>
              <a:t>2.025 - ATENÇÃO A CRIANÇA E AO ADOLESCENTE 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R$ 4.792,32           </a:t>
            </a:r>
            <a:r>
              <a:rPr lang="pt-BR" sz="2400" b="1" dirty="0" smtClean="0">
                <a:solidFill>
                  <a:srgbClr val="FF0000"/>
                </a:solidFill>
              </a:rPr>
              <a:t>NO </a:t>
            </a:r>
            <a:r>
              <a:rPr lang="pt-BR" sz="2400" b="1" dirty="0">
                <a:solidFill>
                  <a:srgbClr val="FF0000"/>
                </a:solidFill>
              </a:rPr>
              <a:t>EXERCÍCIO – R$ </a:t>
            </a:r>
            <a:r>
              <a:rPr lang="pt-BR" sz="2400" b="1" dirty="0" smtClean="0">
                <a:solidFill>
                  <a:srgbClr val="FF0000"/>
                </a:solidFill>
              </a:rPr>
              <a:t>10.997,02</a:t>
            </a:r>
          </a:p>
          <a:p>
            <a:pPr marL="914400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                      </a:t>
            </a:r>
            <a:endParaRPr lang="pt-BR" sz="24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2.038 - CONSELHO TUTELAR 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R$ 60.189,59         </a:t>
            </a:r>
            <a:r>
              <a:rPr lang="pt-BR" sz="2400" b="1" dirty="0" smtClean="0">
                <a:solidFill>
                  <a:srgbClr val="FF0000"/>
                </a:solidFill>
              </a:rPr>
              <a:t>NO </a:t>
            </a:r>
            <a:r>
              <a:rPr lang="pt-BR" sz="2400" b="1" dirty="0">
                <a:solidFill>
                  <a:srgbClr val="FF0000"/>
                </a:solidFill>
              </a:rPr>
              <a:t>EXERCÍCIO – R$  163.107,04                       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141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MUNICIPAL DE ASSISTÊNCIA SOCIAL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215"/>
          </a:xfrm>
        </p:spPr>
        <p:txBody>
          <a:bodyPr>
            <a:normAutofit fontScale="85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1.017 – AQUISIÇÃO DE VEÍCULOS, EQUIP. E MOBILIÁRIOS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14.250,26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R$ 15.013,08                     </a:t>
            </a:r>
          </a:p>
          <a:p>
            <a:pPr lvl="1"/>
            <a:r>
              <a:rPr lang="pt-BR" dirty="0" smtClean="0"/>
              <a:t>1.018 </a:t>
            </a:r>
            <a:r>
              <a:rPr lang="pt-BR" dirty="0"/>
              <a:t>– </a:t>
            </a:r>
            <a:r>
              <a:rPr lang="pt-BR" dirty="0" smtClean="0"/>
              <a:t>CONSTRUÇÃO/AMPLIAÇÃO E MELHORIAS NO CRAS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	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2.026 </a:t>
            </a:r>
            <a:r>
              <a:rPr lang="pt-BR" dirty="0"/>
              <a:t>– </a:t>
            </a:r>
            <a:r>
              <a:rPr lang="pt-BR" dirty="0" smtClean="0"/>
              <a:t>MANUTENÇÃO SECRETARIA DE ASSISTÊNCIA SOCIAL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R$ 213.542,24 </a:t>
            </a:r>
            <a:r>
              <a:rPr lang="pt-BR" b="1" dirty="0" smtClean="0">
                <a:solidFill>
                  <a:srgbClr val="FF0000"/>
                </a:solidFill>
              </a:rPr>
              <a:t>	   </a:t>
            </a:r>
            <a:r>
              <a:rPr lang="pt-BR" b="1" dirty="0">
                <a:solidFill>
                  <a:srgbClr val="FF0000"/>
                </a:solidFill>
              </a:rPr>
              <a:t>	NO EXERCÍCIO – R$  642.842,81            </a:t>
            </a:r>
          </a:p>
          <a:p>
            <a:pPr lvl="1"/>
            <a:r>
              <a:rPr lang="pt-BR" dirty="0" smtClean="0"/>
              <a:t>2.027 </a:t>
            </a:r>
            <a:r>
              <a:rPr lang="pt-BR" dirty="0"/>
              <a:t>– </a:t>
            </a:r>
            <a:r>
              <a:rPr lang="pt-BR" dirty="0" smtClean="0"/>
              <a:t>PROG. PROTEÇÃO SOCIAL ESPECIAL - MÉDIA E ALTA COMPLEXIDADE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R$ 13.020,00       	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31.248,00                       </a:t>
            </a:r>
          </a:p>
          <a:p>
            <a:pPr lvl="1"/>
            <a:r>
              <a:rPr lang="pt-BR" dirty="0" smtClean="0"/>
              <a:t>2.028 </a:t>
            </a:r>
            <a:r>
              <a:rPr lang="pt-BR" dirty="0"/>
              <a:t>– </a:t>
            </a:r>
            <a:r>
              <a:rPr lang="pt-BR" dirty="0" smtClean="0"/>
              <a:t>PROGRAMA BOLSA FAMÍLIA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 2.685,57       	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R$ 8.923,57                      </a:t>
            </a:r>
          </a:p>
          <a:p>
            <a:pPr lvl="1"/>
            <a:r>
              <a:rPr lang="pt-BR" dirty="0" smtClean="0"/>
              <a:t>2.029 </a:t>
            </a:r>
            <a:r>
              <a:rPr lang="pt-BR" dirty="0"/>
              <a:t>– </a:t>
            </a:r>
            <a:r>
              <a:rPr lang="pt-BR" dirty="0" smtClean="0"/>
              <a:t>PROGRAMA DE PROTEÇÃO SOCIAL BÁSICA E SERVIÇOS DE VÍNCULOS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R$ 108.088,00      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R$ 223.509,03                      </a:t>
            </a:r>
          </a:p>
          <a:p>
            <a:pPr lvl="1"/>
            <a:r>
              <a:rPr lang="pt-BR" dirty="0" smtClean="0"/>
              <a:t>2.030 – PROGRAMA DE BENEFÍCIOS EVENTUAIS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16.131,37        	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R$ 33.696,71                    </a:t>
            </a:r>
          </a:p>
          <a:p>
            <a:pPr lvl="1"/>
            <a:r>
              <a:rPr lang="pt-BR" dirty="0" smtClean="0"/>
              <a:t>2.043 </a:t>
            </a:r>
            <a:r>
              <a:rPr lang="pt-BR" dirty="0"/>
              <a:t>– ATENÇÃO A TERCEIRA IDADE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47.935,71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R$ 113.371,71                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130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ROTATIVO HABITACIONAL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008329"/>
          </a:xfrm>
        </p:spPr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1.019 </a:t>
            </a:r>
            <a:r>
              <a:rPr lang="pt-BR" dirty="0"/>
              <a:t>– </a:t>
            </a:r>
            <a:r>
              <a:rPr lang="pt-BR" dirty="0" smtClean="0"/>
              <a:t>CONSTRUÇÃO/MELHORIAS DE UNIDADES HABITACIONAIS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0,00         </a:t>
            </a:r>
            <a:r>
              <a:rPr lang="pt-BR" b="1" dirty="0">
                <a:solidFill>
                  <a:srgbClr val="FF0000"/>
                </a:solidFill>
              </a:rPr>
              <a:t>	NO EXERCÍCIO – R$ 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1.020 </a:t>
            </a:r>
            <a:r>
              <a:rPr lang="pt-BR" dirty="0"/>
              <a:t>– CONSTRUÇÃO/MELHORIAS DE UNIDADES HABITACIONAIS </a:t>
            </a:r>
            <a:r>
              <a:rPr lang="pt-BR" dirty="0" smtClean="0"/>
              <a:t>RURAIS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2.031 </a:t>
            </a:r>
            <a:r>
              <a:rPr lang="pt-BR" dirty="0"/>
              <a:t>– </a:t>
            </a:r>
            <a:r>
              <a:rPr lang="pt-BR" dirty="0" smtClean="0"/>
              <a:t>MANUTENÇÃO DAS ATIVIDADES DO DEPARTAMENTO DE  HABITAÇÃO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770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SECRETARIA MUNICIPAL DE AGRICULTURA E MEIO AMBIENTE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7552"/>
            <a:ext cx="10515600" cy="4949411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1.021 </a:t>
            </a:r>
            <a:r>
              <a:rPr lang="pt-BR" dirty="0"/>
              <a:t>– </a:t>
            </a:r>
            <a:r>
              <a:rPr lang="pt-BR" dirty="0" smtClean="0"/>
              <a:t>AQUISIÇÃO DE MÁQUINAS, EQUIPAMENTOS E VEÍCULOS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232.990,00               	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232.990,00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1.022 </a:t>
            </a:r>
            <a:r>
              <a:rPr lang="pt-BR" dirty="0"/>
              <a:t>– </a:t>
            </a:r>
            <a:r>
              <a:rPr lang="pt-BR" dirty="0" smtClean="0"/>
              <a:t>PERFURAÇÃO DE POÇOS ARTESIANOS COM INST. E AMPL. REDE ÁGUA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11.840,00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1.023 </a:t>
            </a:r>
            <a:r>
              <a:rPr lang="pt-BR" dirty="0"/>
              <a:t>– </a:t>
            </a:r>
            <a:r>
              <a:rPr lang="pt-BR" dirty="0" smtClean="0"/>
              <a:t>APOIO A TELEFONIA E INTERNET NA ÁREA RURAL DO MUNICÍPIO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	    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2.032 </a:t>
            </a:r>
            <a:r>
              <a:rPr lang="pt-BR" dirty="0"/>
              <a:t>– </a:t>
            </a:r>
            <a:r>
              <a:rPr lang="pt-BR" dirty="0" smtClean="0"/>
              <a:t>MANUT. DA SEC. MUNICIPAL DE AGRICULTURA E MEIO AMBIENTE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 316.186,24                  	NO EXERCÍCIO – R$  925.157,92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2.033 </a:t>
            </a:r>
            <a:r>
              <a:rPr lang="pt-BR" dirty="0"/>
              <a:t>– </a:t>
            </a:r>
            <a:r>
              <a:rPr lang="pt-BR" dirty="0" smtClean="0"/>
              <a:t>APOIO AO PRODUTOR RURAL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366.052,07               	NO EXERCÍCIO – R$  1.283.974,56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11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b="1" dirty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OBRAS E SERVIÇOS URBANOS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0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1.024 </a:t>
            </a:r>
            <a:r>
              <a:rPr lang="pt-BR" dirty="0"/>
              <a:t>– </a:t>
            </a:r>
            <a:r>
              <a:rPr lang="pt-BR" dirty="0" smtClean="0"/>
              <a:t>PAVIMENTAÇÃO DE VIAS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</a:t>
            </a:r>
            <a:r>
              <a:rPr lang="pt-BR" b="1" dirty="0">
                <a:solidFill>
                  <a:srgbClr val="FF0000"/>
                </a:solidFill>
              </a:rPr>
              <a:t>	NO EXERCÍCIO – R$ 913.967,59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1.025 </a:t>
            </a:r>
            <a:r>
              <a:rPr lang="pt-BR" dirty="0"/>
              <a:t>– </a:t>
            </a:r>
            <a:r>
              <a:rPr lang="pt-BR" dirty="0" smtClean="0"/>
              <a:t>EDIFICAÇÕES PARA BARRAÇÕES INDUSTRIAIS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1.026 </a:t>
            </a:r>
            <a:r>
              <a:rPr lang="pt-BR" dirty="0"/>
              <a:t>– </a:t>
            </a:r>
            <a:r>
              <a:rPr lang="pt-BR" dirty="0" smtClean="0"/>
              <a:t>CONSTRUÇÃO DE CICLOVIAS E PASSEIOS PÚBLICOS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R$ 57.964,00	NO EXERCÍCIO – R$ </a:t>
            </a:r>
            <a:r>
              <a:rPr lang="pt-BR" b="1" dirty="0" smtClean="0">
                <a:solidFill>
                  <a:srgbClr val="FF0000"/>
                </a:solidFill>
              </a:rPr>
              <a:t>57.964,00</a:t>
            </a: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   </a:t>
            </a:r>
          </a:p>
          <a:p>
            <a:pPr lvl="1"/>
            <a:r>
              <a:rPr lang="pt-BR" dirty="0" smtClean="0"/>
              <a:t>1.043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CONSTRUÇÃO DE PORTAL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1.044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AMPLIAÇÃO E MELHORIAS NA PRAÇA MUNICIPAL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R$ 3.894,99 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1.045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EDIFICAÇAO PARA COBERTURA DE RUA NA SEDE DO MUNICÍPIO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                  </a:t>
            </a:r>
          </a:p>
          <a:p>
            <a:pPr marL="914400" lvl="2" indent="0">
              <a:buNone/>
            </a:pPr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2.034 </a:t>
            </a:r>
            <a:r>
              <a:rPr lang="pt-BR" dirty="0"/>
              <a:t>– </a:t>
            </a:r>
            <a:r>
              <a:rPr lang="pt-BR" dirty="0" smtClean="0"/>
              <a:t>MANUTENÇÃO DAS ATIV. DO DEP. DE OBRAS E SERV. URBANOS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352.990,50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$ 953.583,66  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814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TRANSPORTE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1.027 </a:t>
            </a:r>
            <a:r>
              <a:rPr lang="pt-BR" dirty="0"/>
              <a:t>– </a:t>
            </a:r>
            <a:r>
              <a:rPr lang="pt-BR" dirty="0" smtClean="0"/>
              <a:t>AQUISIÇÃO DE MÁQUINAS, EQUIP., CAMINHÕES E VEÍCULOS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R$ 13.989,76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1.028 </a:t>
            </a:r>
            <a:r>
              <a:rPr lang="pt-BR" dirty="0"/>
              <a:t>– PAVIMENTAÇÃO DE </a:t>
            </a:r>
            <a:r>
              <a:rPr lang="pt-BR" dirty="0" smtClean="0"/>
              <a:t>ESTRADAS VICINAIS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R$ 270.000,00	NO EXERCÍCIO – R$ </a:t>
            </a:r>
            <a:r>
              <a:rPr lang="pt-BR" b="1" dirty="0" smtClean="0">
                <a:solidFill>
                  <a:srgbClr val="FF0000"/>
                </a:solidFill>
              </a:rPr>
              <a:t>2.530.165,87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1.046 - CONSTRUÇÃO</a:t>
            </a:r>
            <a:r>
              <a:rPr lang="pt-BR" dirty="0"/>
              <a:t>, MELHORIAS E AMPLIAÇÃO DE PONTES, BOEIROS E PONTILHÕES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R$ 52.028,94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R$ 52.028,94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2.035 </a:t>
            </a:r>
            <a:r>
              <a:rPr lang="pt-BR" dirty="0"/>
              <a:t>– </a:t>
            </a:r>
            <a:r>
              <a:rPr lang="pt-BR" dirty="0" smtClean="0"/>
              <a:t>MANUT. DAS ATIVIDADES DO DEPARTAMENTO DE TRANSPORTE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R$ 862.947,40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2.834.827,92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282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LIMITES CONSTITUCIONAIS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946974"/>
              </p:ext>
            </p:extLst>
          </p:nvPr>
        </p:nvGraphicFramePr>
        <p:xfrm>
          <a:off x="713985" y="1215023"/>
          <a:ext cx="10809960" cy="4443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4525"/>
                <a:gridCol w="1766169"/>
                <a:gridCol w="1740595"/>
                <a:gridCol w="1954584"/>
                <a:gridCol w="764087"/>
              </a:tblGrid>
              <a:tr h="61377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RCL AJUSTADA (ÚLTIMOS 12 MESES)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28.310.508,55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3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386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LIMITE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DIFERENÇA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% apl.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EXECUTIVO (54%)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15.287.674,62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11.504.217,41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3.783.457,21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40,64%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LEGISLATIVO (6%)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1.698.630,51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765.009,84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933.620,67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2,70%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SAÚDE (15%)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3.824.179,85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4.216.576,98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</a:rPr>
                        <a:t>392.397,13</a:t>
                      </a:r>
                      <a:endParaRPr lang="pt-BR" sz="2000" b="0" i="0" u="none" strike="noStrike" dirty="0">
                        <a:solidFill>
                          <a:srgbClr val="0000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16,54%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EDUCAÇÃO (25%)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6.667.966,18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8.013.008,87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</a:rPr>
                        <a:t>1.345.042,69</a:t>
                      </a:r>
                      <a:endParaRPr lang="pt-BR" sz="2000" b="0" i="0" u="none" strike="noStrike" dirty="0">
                        <a:solidFill>
                          <a:srgbClr val="0000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30,04%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1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36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RECEITAS</a:t>
            </a:r>
            <a:endParaRPr lang="pt-BR" b="1" dirty="0">
              <a:solidFill>
                <a:srgbClr val="0000FF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63888"/>
              </p:ext>
            </p:extLst>
          </p:nvPr>
        </p:nvGraphicFramePr>
        <p:xfrm>
          <a:off x="838200" y="1359461"/>
          <a:ext cx="10515600" cy="463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712"/>
                <a:gridCol w="3407080"/>
                <a:gridCol w="2386208"/>
                <a:gridCol w="1752600"/>
              </a:tblGrid>
              <a:tr h="88511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latin typeface="Cambria" panose="02040503050406030204" pitchFamily="18" charset="0"/>
                        </a:rPr>
                        <a:t>PREVISÃO TOTAL PARA O EXERCÍCIO  R$ 30.045.360,00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25504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PREVISTO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REALIZADO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</a:t>
                      </a:r>
                      <a:endParaRPr lang="pt-BR" b="1" dirty="0"/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9.500.163,54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9.702.570,98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102,13 %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9.478.694,09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9.420.263,80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99,38 %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3º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11.066.502,37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10.634.383,42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96,10</a:t>
                      </a:r>
                      <a:r>
                        <a:rPr lang="pt-BR" sz="2400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85163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RECEITAS EFETIVAMENTE REALIZADA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N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O EXERCÍCIO  R$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29.757.218,20 (99,04%  DO TOTAL PREVISTO)</a:t>
                      </a:r>
                      <a:endParaRPr lang="pt-BR" sz="2400" b="1" dirty="0" smtClean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3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2942"/>
            <a:ext cx="10515600" cy="1014609"/>
          </a:xfrm>
        </p:spPr>
        <p:txBody>
          <a:bodyPr/>
          <a:lstStyle/>
          <a:p>
            <a:pPr algn="ctr"/>
            <a:r>
              <a:rPr lang="pt-BR" b="1" dirty="0" smtClean="0">
                <a:latin typeface="Algerian" panose="04020705040A02060702" pitchFamily="82" charset="0"/>
              </a:rPr>
              <a:t>RECEITAS 2023 </a:t>
            </a:r>
            <a:endParaRPr lang="pt-BR" b="1" dirty="0"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227551"/>
            <a:ext cx="10147126" cy="563671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MUNICIPAIS: </a:t>
            </a:r>
            <a:endParaRPr lang="pt-BR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5621719"/>
              </p:ext>
            </p:extLst>
          </p:nvPr>
        </p:nvGraphicFramePr>
        <p:xfrm>
          <a:off x="948847" y="1665963"/>
          <a:ext cx="10086582" cy="499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388"/>
                <a:gridCol w="3362194"/>
              </a:tblGrid>
              <a:tr h="434401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Impostos, Taxas e Contribuições de Melhoria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1.755.455,52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Impostos Municipais - (1.1.1...)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1.607.609,29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Taxas - (1.1.2...)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147.222,49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Contribuição de Melhoria - (1.1.3...)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623,74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Contribuições -COSIP - (1.2.4...)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120.006,22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 Patrimonial - (1.3.....)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936.246,54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Serviços - (1.6.0...)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375.534,46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Outras Receitas Correntes - (1.9.0..../1.7.9...)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57.972,29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ALIENAÇÃO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DE BENS</a:t>
                      </a:r>
                      <a:endParaRPr lang="pt-BR" sz="2000" b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144.633,56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AMORTIZAÇÃO DE EMPRÉSTIMO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11.398,63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</a:t>
                      </a:r>
                      <a:r>
                        <a:rPr lang="pt-BR" b="1" baseline="0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 RECEITAS MUNICIPAIS                            </a:t>
                      </a:r>
                      <a:endParaRPr lang="pt-BR" b="1" dirty="0" smtClean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3.401.247,22 </a:t>
                      </a:r>
                      <a:r>
                        <a:rPr lang="pt-B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(11,43%)</a:t>
                      </a:r>
                      <a:endParaRPr lang="pt-BR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7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5886"/>
            <a:ext cx="10515600" cy="9645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ESTADUAIS:</a:t>
            </a:r>
            <a:r>
              <a:rPr lang="pt-BR" dirty="0" smtClean="0"/>
              <a:t>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504883"/>
              </p:ext>
            </p:extLst>
          </p:nvPr>
        </p:nvGraphicFramePr>
        <p:xfrm>
          <a:off x="838200" y="1553231"/>
          <a:ext cx="10515600" cy="5338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  <a:gridCol w="3124200"/>
              </a:tblGrid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NATUREZA</a:t>
                      </a:r>
                      <a:r>
                        <a:rPr lang="pt-BR" baseline="0" dirty="0" smtClean="0"/>
                        <a:t> DAS RECEITAS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ICMS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10.810.488,31 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IPVA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800.326,04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IPI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98.359,38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REPASSE ESTADO P/ SAÚDE – REPASSE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119.678,44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FEAS – REPASSE</a:t>
                      </a:r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110.387,97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TRANSFERÊNCIAS ESPECIAIS/EMENDAS IMP.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516.000,00</a:t>
                      </a:r>
                      <a:endParaRPr lang="pt-BR" sz="2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DEMAIS TRANSFERÊNCIAS</a:t>
                      </a:r>
                      <a:r>
                        <a:rPr lang="pt-BR" sz="2400" b="0" baseline="0" dirty="0" smtClean="0">
                          <a:latin typeface="Cambria" panose="02040503050406030204" pitchFamily="18" charset="0"/>
                        </a:rPr>
                        <a:t> DO</a:t>
                      </a:r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 ESTADO</a:t>
                      </a:r>
                      <a:r>
                        <a:rPr lang="pt-BR" sz="800" b="0" dirty="0" smtClean="0">
                          <a:latin typeface="Cambria" panose="02040503050406030204" pitchFamily="18" charset="0"/>
                        </a:rPr>
                        <a:t>(CIDE/TRSNSP.</a:t>
                      </a:r>
                      <a:r>
                        <a:rPr lang="pt-BR" sz="800" b="0" baseline="0" dirty="0" smtClean="0">
                          <a:latin typeface="Cambria" panose="02040503050406030204" pitchFamily="18" charset="0"/>
                        </a:rPr>
                        <a:t> ESCOLAR/CONV. TRANSITO)</a:t>
                      </a:r>
                      <a:endParaRPr lang="pt-BR" sz="8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339.625,16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(2.376.413,86)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LIQUIDO - RECEITAS ESTADUAIS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10.418.451,44 </a:t>
                      </a:r>
                      <a:r>
                        <a:rPr lang="pt-BR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(35,01%)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dirty="0" smtClean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24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25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1040"/>
            <a:ext cx="10515600" cy="66388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FEDERAIS:</a:t>
            </a:r>
            <a:endParaRPr lang="pt-BR" sz="2800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615192"/>
              </p:ext>
            </p:extLst>
          </p:nvPr>
        </p:nvGraphicFramePr>
        <p:xfrm>
          <a:off x="838200" y="1127342"/>
          <a:ext cx="10515600" cy="532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1088"/>
                <a:gridCol w="3274512"/>
              </a:tblGrid>
              <a:tr h="473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sz="180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sz="1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FPM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13.170.788,96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ITR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10.539,33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FUNDO ESPECIAL DO PETRÓLEO/CEFEM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255.761,52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73950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SUS (ATENÇÃO PRIMÁRIA/MÉDIA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E ALTA COMP./VIG. SAN. E VIG. EPI.</a:t>
                      </a: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866.948,04</a:t>
                      </a: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FNDE (PNAE/PNATE/SALÁRIO EDUCAÇÃO)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375.803,62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FNAS (SCFV/PSB/IGDBF/PROCA-SUAS)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368.560,16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DEMAIS TRANSF. CORRENTE UNIÃO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361.799,69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TRANSFERÊNCIAS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DE CONVÊNIOS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0,00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TRANSFERÊNCIAS DE EMENDAS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500.000,00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(2.401.137,57)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 RECEITAS UNIÃO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13.509.063,75 </a:t>
                      </a:r>
                      <a:r>
                        <a:rPr lang="pt-BR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(45,40%)</a:t>
                      </a:r>
                      <a:endParaRPr lang="pt-BR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7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Cambria" panose="02040503050406030204" pitchFamily="18" charset="0"/>
              </a:rPr>
              <a:t>RECURSOS FUNDEB NO ANO</a:t>
            </a:r>
            <a:endParaRPr lang="pt-BR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76248"/>
              </p:ext>
            </p:extLst>
          </p:nvPr>
        </p:nvGraphicFramePr>
        <p:xfrm>
          <a:off x="964503" y="1690687"/>
          <a:ext cx="10136484" cy="4046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2888"/>
                <a:gridCol w="3563596"/>
              </a:tblGrid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Repasse ao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FUNDO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4.777.551,43 </a:t>
                      </a:r>
                      <a:r>
                        <a:rPr lang="pt-BR" sz="16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(8,08)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Retorno do FUNDO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2.404.867,85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95239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( - ) Perda para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2023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2.372.683,58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95239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–</a:t>
                      </a:r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FUNDEB – Compl. da União - VAAR</a:t>
                      </a:r>
                      <a:endParaRPr lang="pt-BR" sz="32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23.587,94 </a:t>
                      </a:r>
                      <a:r>
                        <a:rPr lang="pt-BR" sz="16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(0,08%)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9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27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PARA AS DESPESAS ESTÁ SENDO CONSIDERADO O VALOR LIQUIDADO, OU SEJA: OS MATERIAS, SERVIÇOS, OBRAS, EQUIPAMENTOS..... ENTREGUES E EXECUTADOS NO QUADRIMESTRE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8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GABINETE DO PREFEITO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2.002 – MANUTENÇÃO DA ESTRUTURA DO GABINETE DO PREFEITO E VICE PREFEITO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R$ 152.071,61            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 448.540,86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75022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1399</Words>
  <Application>Microsoft Office PowerPoint</Application>
  <PresentationFormat>Widescreen</PresentationFormat>
  <Paragraphs>390</Paragraphs>
  <Slides>26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Aharoni</vt:lpstr>
      <vt:lpstr>Algerian</vt:lpstr>
      <vt:lpstr>Arial</vt:lpstr>
      <vt:lpstr>Arial Narrow</vt:lpstr>
      <vt:lpstr>Calibri</vt:lpstr>
      <vt:lpstr>Calibri Light</vt:lpstr>
      <vt:lpstr>Cambria</vt:lpstr>
      <vt:lpstr>Tema do Office</vt:lpstr>
      <vt:lpstr>AUDIÊNCIA PÚBLICA</vt:lpstr>
      <vt:lpstr>OBJETIVO AUDIÊNCIA PÚBLICA:</vt:lpstr>
      <vt:lpstr>RECEITAS</vt:lpstr>
      <vt:lpstr>RECEITAS 2023 </vt:lpstr>
      <vt:lpstr>RECEITAS ESTADUAIS: </vt:lpstr>
      <vt:lpstr>RECEITAS FEDERAIS:</vt:lpstr>
      <vt:lpstr>RECURSOS FUNDEB NO ANO</vt:lpstr>
      <vt:lpstr>PARA AS DESPESAS ESTÁ SENDO CONSIDERADO O VALOR LIQUIDADO, OU SEJA: OS MATERIAS, SERVIÇOS, OBRAS, EQUIPAMENTOS..... ENTREGUES E EXECUTADOS NO QUADRIMESTRE</vt:lpstr>
      <vt:lpstr>GABINETE DO PREFEITO</vt:lpstr>
      <vt:lpstr>SECRETARIA DE ADMINISTRAÇÃO, FINANÇAS E PLANEJAMENTO</vt:lpstr>
      <vt:lpstr>SECRETARIA DE ADMINISTRAÇÃO, FINANÇAS E PLANEJAMENTO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MUNICIOPAL DA EDUCAÇÃO, CULTURA, ESPORTES E TURISMO DEPARTAMENTO DE CULTURA</vt:lpstr>
      <vt:lpstr>SECRETARIA MUNICIPAL DA EDUCAÇÃO, CULTURA, ESPORTES E TURISMO DEPARTAMENTO DE ESPORTES</vt:lpstr>
      <vt:lpstr>SECRETARIA MUNICIPAL DA EDUCAÇÃO, CULTURA, ESPORTES E TURISMO DEPARTAMENTO DE TURISMO</vt:lpstr>
      <vt:lpstr>FUNDO MUNICIPAL DE SAÚDE</vt:lpstr>
      <vt:lpstr>FUNDO MUNICIPAL DE SAÚDE</vt:lpstr>
      <vt:lpstr>SECRETARIA MUNICIPAL DE ASSITÊNCIA SOCIAL FUNDO MUNICIPAL PARA INFÂNCIA E ADOLESCÊNCIA</vt:lpstr>
      <vt:lpstr>SECRETARIA MUNICIPAL DE ASSITÊNCIA SOCIAL FUNDO MUNICIPAL DE ASSISTÊNCIA SOCIAL</vt:lpstr>
      <vt:lpstr>SECRETARIA MUNICIPAL DE ASSITÊNCIA SOCIAL FUNDO ROTATIVO HABITACIONAL</vt:lpstr>
      <vt:lpstr>SECRETARIA MUNICIPAL DE AGRICULTURA E MEIO AMBIENTE</vt:lpstr>
      <vt:lpstr>SECRETARIA MUNICIPAL DE INFRAESTRUTURA DEPARTAMENTO DE OBRAS E SERVIÇOS URBANOS</vt:lpstr>
      <vt:lpstr>SECRETARIA MUNICIPAL DE INFRAESTRUTURA DEPARTAMENTO DE TRANSPORTE</vt:lpstr>
      <vt:lpstr>LIMITES CONSTITUCIONAIS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2022</dc:title>
  <dc:creator>Usuario</dc:creator>
  <cp:lastModifiedBy>Usuario</cp:lastModifiedBy>
  <cp:revision>405</cp:revision>
  <cp:lastPrinted>2023-05-11T10:10:06Z</cp:lastPrinted>
  <dcterms:created xsi:type="dcterms:W3CDTF">2022-06-08T18:37:33Z</dcterms:created>
  <dcterms:modified xsi:type="dcterms:W3CDTF">2024-02-12T12:22:42Z</dcterms:modified>
</cp:coreProperties>
</file>