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6" r:id="rId3"/>
    <p:sldId id="264" r:id="rId4"/>
    <p:sldId id="277" r:id="rId5"/>
    <p:sldId id="278" r:id="rId6"/>
    <p:sldId id="279" r:id="rId7"/>
    <p:sldId id="275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80" r:id="rId26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0066CC"/>
    <a:srgbClr val="3366CC"/>
    <a:srgbClr val="0066FF"/>
    <a:srgbClr val="33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5699" autoAdjust="0"/>
  </p:normalViewPr>
  <p:slideViewPr>
    <p:cSldViewPr snapToGrid="0">
      <p:cViewPr varScale="1">
        <p:scale>
          <a:sx n="111" d="100"/>
          <a:sy n="111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DC8A3-740E-4E52-A818-7A8E2C171BE2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D118C-453A-405D-A598-12B21CA4AB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836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 percentual foi</a:t>
            </a:r>
            <a:r>
              <a:rPr lang="pt-BR" baseline="0" dirty="0" smtClean="0"/>
              <a:t> calculado com base no valor previsto e recebido no quadrimestre.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8459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EPAGRI</a:t>
            </a:r>
            <a:r>
              <a:rPr lang="pt-BR" baseline="0" dirty="0" smtClean="0"/>
              <a:t> – Em 2024 será pago 5 parcelas de 7.480,00 = R$ 37.400,00;</a:t>
            </a:r>
            <a:endParaRPr lang="pt-BR" dirty="0" smtClean="0"/>
          </a:p>
          <a:p>
            <a:r>
              <a:rPr lang="pt-BR" dirty="0" smtClean="0"/>
              <a:t>Praticamente quase todas as despesas da ação 2033 para combustível, e manutenção das máquinas e caminhões vinculados a Agricultura;</a:t>
            </a:r>
          </a:p>
          <a:p>
            <a:r>
              <a:rPr lang="pt-BR" dirty="0" smtClean="0"/>
              <a:t>Estação Linha Porto –</a:t>
            </a:r>
            <a:r>
              <a:rPr lang="pt-BR" baseline="0" dirty="0" smtClean="0"/>
              <a:t> Despesa com energia mensal aproximadamente R$ 10.000,00.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2639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Ação 1026  - Pever e matérias para passeios na sede do município;</a:t>
            </a:r>
          </a:p>
          <a:p>
            <a:r>
              <a:rPr lang="pt-BR" dirty="0" smtClean="0"/>
              <a:t>Ação 2045 –</a:t>
            </a:r>
            <a:r>
              <a:rPr lang="pt-BR" baseline="0" dirty="0" smtClean="0"/>
              <a:t> Serviços com coleta de lixo, sendo de janeiro a março R$ 25.044,42, a partir de abril R$ 28.214,42 (ampliação da coleta);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886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-   Foi adquirido um caminhão no valor de R$ 703.248,00;</a:t>
            </a:r>
          </a:p>
          <a:p>
            <a:pPr marL="171450" indent="-171450">
              <a:buFontTx/>
              <a:buChar char="-"/>
            </a:pPr>
            <a:r>
              <a:rPr lang="pt-BR" dirty="0" smtClean="0"/>
              <a:t>Conclusão de Pontilhão na Linha Tarumãzinho no valor de 36.217,11;</a:t>
            </a:r>
          </a:p>
          <a:p>
            <a:pPr marL="171450" indent="-171450">
              <a:buFontTx/>
              <a:buChar char="-"/>
            </a:pPr>
            <a:r>
              <a:rPr lang="pt-BR" dirty="0" smtClean="0"/>
              <a:t>Pavimentação</a:t>
            </a:r>
            <a:r>
              <a:rPr lang="pt-BR" baseline="0" dirty="0" smtClean="0"/>
              <a:t> com pedras irregulares Linha XV de Novembro – R$ 286.887,96;</a:t>
            </a:r>
          </a:p>
          <a:p>
            <a:pPr marL="171450" indent="-171450">
              <a:buFontTx/>
              <a:buChar char="-"/>
            </a:pPr>
            <a:r>
              <a:rPr lang="pt-BR" baseline="0" dirty="0" smtClean="0"/>
              <a:t>Pavimentação recapeamento asfáltico Tarumãzinho até Linha Josefina 1.325.478,65;</a:t>
            </a:r>
          </a:p>
          <a:p>
            <a:pPr marL="171450" indent="-171450">
              <a:buFontTx/>
              <a:buChar char="-"/>
            </a:pPr>
            <a:r>
              <a:rPr lang="pt-BR" baseline="0" dirty="0" smtClean="0"/>
              <a:t>Manutenção de máquinas e caminhões R$ 486.248,24 (peças, combustível e mão de obra);</a:t>
            </a:r>
          </a:p>
          <a:p>
            <a:pPr marL="171450" indent="-171450">
              <a:buFontTx/>
              <a:buChar char="-"/>
            </a:pPr>
            <a:r>
              <a:rPr lang="pt-BR" dirty="0" smtClean="0"/>
              <a:t>Serviços terceirizados e horas máquinas R$ 135.800,00 (100 hs rolo compactador;</a:t>
            </a:r>
            <a:r>
              <a:rPr lang="pt-BR" baseline="0" dirty="0" smtClean="0"/>
              <a:t> 200 hs motoniveladora; 100 hs escavadeira hidráulica).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4161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Controle percentual dos Gastos em Saúde por</a:t>
            </a:r>
            <a:r>
              <a:rPr lang="pt-BR" baseline="0" dirty="0" smtClean="0"/>
              <a:t> mês: janeiro 9,76%; fevereiro 10,18%; março 15,36%; abril 18,77%.</a:t>
            </a:r>
          </a:p>
          <a:p>
            <a:endParaRPr lang="pt-BR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Controle percentual dos Gastos em Educação por</a:t>
            </a:r>
            <a:r>
              <a:rPr lang="pt-BR" baseline="0" dirty="0" smtClean="0"/>
              <a:t> mês: janeiro 11,43%; fevereiro 20,53%; março 28,36%; abril 28,49%.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371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Representa 12,95% do total das receitas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277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Representa 35,31 % do total das receitas. Sendo que somente o ICMS representa 30,44 % do</a:t>
            </a:r>
            <a:r>
              <a:rPr lang="pt-BR" baseline="0" dirty="0" smtClean="0"/>
              <a:t> total das receitas arrecadadas no 1º quadrimestre de 2024.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262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Transferências da União representa 40,38 % do total das receitas.  Operações de</a:t>
            </a:r>
            <a:r>
              <a:rPr lang="pt-BR" baseline="0" dirty="0" smtClean="0"/>
              <a:t> Crédito representam 2,94% das receitas. </a:t>
            </a:r>
            <a:r>
              <a:rPr lang="pt-BR" dirty="0" smtClean="0"/>
              <a:t>Sendo que somente o FPM representa 34,26 % do</a:t>
            </a:r>
            <a:r>
              <a:rPr lang="pt-BR" baseline="0" dirty="0" smtClean="0"/>
              <a:t> total das receitas arrecadadas no 1º quadrimestre de 2024.</a:t>
            </a:r>
            <a:endParaRPr lang="pt-B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582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Retorno do FUNDEB representa 8,41 % do total das receitas.  A perda</a:t>
            </a:r>
            <a:r>
              <a:rPr lang="pt-BR" baseline="0" dirty="0" smtClean="0"/>
              <a:t> do FUNDEB representa 49,84% do valor repassado ao FUNDO.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216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Ação</a:t>
            </a:r>
            <a:r>
              <a:rPr lang="pt-BR" baseline="0" dirty="0" smtClean="0"/>
              <a:t> 2003 – Pagamento de Associações (AMOSC – 11.684,40, CNM – 836,00, SAGA – 1.600,00, FECAM – 1.830,39); Consórcios (CIGA, CVC, CINCATARINA, CIDEMA); Rádios, jornais, internet....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7649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Ação 1009 - Restos a pagar Ginásio Esporte/Centro</a:t>
            </a:r>
            <a:r>
              <a:rPr lang="pt-BR" baseline="0" dirty="0" smtClean="0"/>
              <a:t> Eventos anexo Creche R$ 433.106,98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178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Principais</a:t>
            </a:r>
            <a:r>
              <a:rPr lang="pt-BR" baseline="0" dirty="0" smtClean="0"/>
              <a:t> despesas saúde: Medicamento Distribuição gratuita R$ 102.777,81; Hospital Nova Erechim R$ 132.720,00(janeiro a março); CIS-AMOSC – Serviços R$ 139.847,23; Cirurgias hospital São Vicente – Passo Fundo R$ 77.950,00; Exames laboratoriais além do CIS-AMOSC R$ 42.028,04; Manutenção de veículos (combustível, peças, serviços) R$ 83.352,39; Material Hospitalar / Odontológico / farmacológico R$ 38.484,86; Despesas com pessoal e encargos R$ 861.419,88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169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Foi concedido no quadrimestre 06 auxilio funeral</a:t>
            </a:r>
            <a:r>
              <a:rPr lang="pt-BR" baseline="0" dirty="0" smtClean="0"/>
              <a:t> no valor de um salário mínimo cada;</a:t>
            </a:r>
          </a:p>
          <a:p>
            <a:endParaRPr lang="pt-BR" baseline="0" dirty="0" smtClean="0"/>
          </a:p>
          <a:p>
            <a:r>
              <a:rPr lang="pt-BR" baseline="0" dirty="0" smtClean="0"/>
              <a:t>Esta sendo pago 02 salários mensais para casa lar de Pinhalzinho – acolhimento 02 pessoas;</a:t>
            </a:r>
          </a:p>
          <a:p>
            <a:endParaRPr lang="pt-BR" baseline="0" dirty="0" smtClean="0"/>
          </a:p>
          <a:p>
            <a:r>
              <a:rPr lang="pt-BR" baseline="0" dirty="0" smtClean="0"/>
              <a:t>Associação Educacional - Coronel Freitas R$ 15.600,00 Mensal – acolhimento crianças/adolescentes (iniciou em março, sem data fim).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643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22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94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01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86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241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63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828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68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077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69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935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BFE5D-F21B-4EE0-82C0-2EA87FE9CD46}" type="datetimeFigureOut">
              <a:rPr lang="pt-BR" smtClean="0"/>
              <a:t>10/05/2024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79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651353"/>
            <a:ext cx="9144000" cy="1941535"/>
          </a:xfrm>
        </p:spPr>
        <p:txBody>
          <a:bodyPr anchor="ctr"/>
          <a:lstStyle/>
          <a:p>
            <a:r>
              <a:rPr lang="pt-BR" b="1" i="1" dirty="0" smtClean="0">
                <a:latin typeface="Algerian" panose="04020705040A02060702" pitchFamily="82" charset="0"/>
              </a:rPr>
              <a:t>AUDIÊNCIA PÚBLICA</a:t>
            </a:r>
            <a:endParaRPr lang="pt-BR" b="1" i="1" dirty="0">
              <a:latin typeface="Algerian" panose="04020705040A02060702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244241"/>
            <a:ext cx="9144000" cy="2517731"/>
          </a:xfrm>
        </p:spPr>
        <p:txBody>
          <a:bodyPr anchor="ctr">
            <a:normAutofit/>
          </a:bodyPr>
          <a:lstStyle/>
          <a:p>
            <a:r>
              <a:rPr lang="pt-BR" sz="6000" b="1" dirty="0" smtClean="0">
                <a:latin typeface="Algerian" panose="04020705040A02060702" pitchFamily="82" charset="0"/>
              </a:rPr>
              <a:t>1º QUADRIMESTRE </a:t>
            </a:r>
          </a:p>
          <a:p>
            <a:r>
              <a:rPr lang="pt-BR" sz="6000" b="1" dirty="0" smtClean="0">
                <a:latin typeface="Algerian" panose="04020705040A02060702" pitchFamily="82" charset="0"/>
              </a:rPr>
              <a:t>2024</a:t>
            </a:r>
            <a:endParaRPr lang="pt-BR" sz="60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404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478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SECRETARIA DE ADMINISTRAÇÃO, FINANÇAS E PLANEJAMENTO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52604"/>
            <a:ext cx="10515600" cy="4924359"/>
          </a:xfrm>
        </p:spPr>
        <p:txBody>
          <a:bodyPr/>
          <a:lstStyle/>
          <a:p>
            <a:r>
              <a:rPr lang="pt-BR" b="1" u="sng" dirty="0" smtClean="0"/>
              <a:t>AÇÃO:</a:t>
            </a:r>
          </a:p>
          <a:p>
            <a:pPr lvl="1"/>
            <a:r>
              <a:rPr lang="pt-BR" dirty="0" smtClean="0"/>
              <a:t>2.004 – MANUTENÇÃO DA SEGURANÇA PÚBLICA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R$ 2.147,10              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R$ 2.147,10                       </a:t>
            </a:r>
          </a:p>
          <a:p>
            <a:pPr lvl="1"/>
            <a:r>
              <a:rPr lang="pt-BR" dirty="0" smtClean="0"/>
              <a:t>2.036 – MANUTENÇÃO DO FUREBOM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201,50           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</a:t>
            </a:r>
            <a:r>
              <a:rPr lang="pt-BR" b="1">
                <a:solidFill>
                  <a:srgbClr val="FF0000"/>
                </a:solidFill>
              </a:rPr>
              <a:t>$ 201,50  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2.037 – MANUTENÇÃO DAS AÇÕES EMERGÊNCIAS DA DEFESA CIVIL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                </a:t>
            </a:r>
            <a:r>
              <a:rPr lang="pt-BR" b="1" dirty="0">
                <a:solidFill>
                  <a:srgbClr val="FF0000"/>
                </a:solidFill>
              </a:rPr>
              <a:t>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</a:t>
            </a:r>
            <a:r>
              <a:rPr lang="pt-BR" b="1" dirty="0" smtClean="0">
                <a:solidFill>
                  <a:srgbClr val="FF0000"/>
                </a:solidFill>
              </a:rPr>
              <a:t>$ 0,00    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0.001 – PAGAMENTO DE DÍVIDAS E ENCARGOS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2.236,06         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R$ 2.236,06</a:t>
            </a:r>
            <a:endParaRPr lang="pt-BR" b="1" dirty="0" smtClean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0.002 – PAGAMENTO DE APOSENTADAS E PENSIONISTAS</a:t>
            </a:r>
          </a:p>
          <a:p>
            <a:pPr lvl="2"/>
            <a:r>
              <a:rPr lang="pt-BR" b="1" dirty="0" smtClean="0">
                <a:solidFill>
                  <a:srgbClr val="FF0000"/>
                </a:solidFill>
              </a:rPr>
              <a:t>NO </a:t>
            </a:r>
            <a:r>
              <a:rPr lang="pt-BR" b="1" dirty="0">
                <a:solidFill>
                  <a:srgbClr val="FF0000"/>
                </a:solidFill>
              </a:rPr>
              <a:t>QUADRIMESTRE - R$ 47.348,50          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R$ 47.348,50                    </a:t>
            </a:r>
          </a:p>
          <a:p>
            <a:pPr lvl="1"/>
            <a:r>
              <a:rPr lang="pt-BR" dirty="0" smtClean="0"/>
              <a:t>0.003 – RECOLHIEMNTO DE PASEP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88.067,07          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R$ 88.067,07                     </a:t>
            </a:r>
          </a:p>
          <a:p>
            <a:pPr marL="914400" lvl="2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2341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153"/>
          </a:xfrm>
        </p:spPr>
        <p:txBody>
          <a:bodyPr>
            <a:normAutofit/>
          </a:bodyPr>
          <a:lstStyle/>
          <a:p>
            <a:r>
              <a:rPr lang="pt-BR" sz="2000" b="1" dirty="0"/>
              <a:t>SECRETARIA </a:t>
            </a:r>
            <a:r>
              <a:rPr lang="pt-BR" sz="2000" b="1" dirty="0" smtClean="0"/>
              <a:t>MUNICIPAL </a:t>
            </a:r>
            <a:r>
              <a:rPr lang="pt-BR" sz="2000" b="1" dirty="0"/>
              <a:t>DA EDUCAÇÃO, CULTURA, ESPORTES E TURISMO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DEPARTAMENTO DE EDUCAÇÃO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78278"/>
            <a:ext cx="10515600" cy="4598685"/>
          </a:xfrm>
        </p:spPr>
        <p:txBody>
          <a:bodyPr>
            <a:normAutofit lnSpcReduction="10000"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MANUTENÇÃO DA MERENDA ESCOLAR - </a:t>
            </a:r>
            <a:r>
              <a:rPr lang="pt-BR" u="sng" dirty="0" smtClean="0"/>
              <a:t>(AÇÕES 2.010/2.011/2.039)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R$ 76.722,26         	NO EXERCÍCIO – R$ 76.722,26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AMPLIAÇÃO E MELHORIAS DAS ESCOLAS - </a:t>
            </a:r>
            <a:r>
              <a:rPr lang="pt-BR" u="sng" dirty="0" smtClean="0"/>
              <a:t>(AÇÕES 1.005/1.006)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R$ 79.977,70         	NO EXERCÍCIO – R$ 79.977,70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MANUT. DA ED. INFANTIL EM CRECHE - </a:t>
            </a:r>
            <a:r>
              <a:rPr lang="pt-BR" u="sng" dirty="0" smtClean="0"/>
              <a:t>(AÇÕES 2.007/2.008)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175.174,58   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175.174,58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800" b="1" dirty="0" smtClean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MANUT. DA ED. INFANTIL PRÉ-ESCOLAR - </a:t>
            </a:r>
            <a:r>
              <a:rPr lang="pt-BR" u="sng" dirty="0" smtClean="0"/>
              <a:t>(AÇÕES 2.040/2.041)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 243.488,96 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$ 243.488,96</a:t>
            </a:r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MANUT DO ENSINO FUNDAMENTAL - </a:t>
            </a:r>
            <a:r>
              <a:rPr lang="pt-BR" u="sng" dirty="0" smtClean="0"/>
              <a:t>(AÇÕES 2.005/2.006)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632.151,69         	NO EXERCÍCIO – R$ 632.151,69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marL="45720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4916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7894"/>
          </a:xfrm>
        </p:spPr>
        <p:txBody>
          <a:bodyPr>
            <a:normAutofit/>
          </a:bodyPr>
          <a:lstStyle/>
          <a:p>
            <a:r>
              <a:rPr lang="pt-BR" sz="2000" b="1" dirty="0"/>
              <a:t>SECRETARIA </a:t>
            </a:r>
            <a:r>
              <a:rPr lang="pt-BR" sz="2000" b="1" dirty="0" smtClean="0"/>
              <a:t>MUNICIPAL </a:t>
            </a:r>
            <a:r>
              <a:rPr lang="pt-BR" sz="2000" b="1" dirty="0"/>
              <a:t>DA EDUCAÇÃO, CULTURA, ESPORTES E TURISMO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DEPARTAMENTO DE EDUCAÇÃO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53020"/>
            <a:ext cx="10515600" cy="4723943"/>
          </a:xfrm>
        </p:spPr>
        <p:txBody>
          <a:bodyPr>
            <a:normAutofit/>
          </a:bodyPr>
          <a:lstStyle/>
          <a:p>
            <a:r>
              <a:rPr lang="pt-BR" b="1" u="sng" dirty="0"/>
              <a:t>AÇÃO</a:t>
            </a:r>
            <a:r>
              <a:rPr lang="pt-BR" b="1" u="sng" dirty="0" smtClean="0"/>
              <a:t>:</a:t>
            </a:r>
          </a:p>
          <a:p>
            <a:pPr lvl="1"/>
            <a:r>
              <a:rPr lang="pt-BR" dirty="0"/>
              <a:t>AQUISIÇÃO DE </a:t>
            </a:r>
            <a:r>
              <a:rPr lang="pt-BR" dirty="0" smtClean="0"/>
              <a:t>VEÍCULOS PARA O TRANSPORTE ESCOLAR </a:t>
            </a:r>
            <a:r>
              <a:rPr lang="pt-BR" dirty="0"/>
              <a:t>- </a:t>
            </a:r>
            <a:r>
              <a:rPr lang="pt-BR" u="sng" dirty="0"/>
              <a:t>(AÇÃO </a:t>
            </a:r>
            <a:r>
              <a:rPr lang="pt-BR" u="sng" dirty="0" smtClean="0"/>
              <a:t>1.007)</a:t>
            </a:r>
            <a:endParaRPr lang="pt-BR" u="sng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AQUISIÇÃO DE EQUIP. E MOBILIÁRIOS P/ EDUCAÇÃO - </a:t>
            </a:r>
            <a:r>
              <a:rPr lang="pt-BR" u="sng" dirty="0" smtClean="0"/>
              <a:t>(AÇÃO 1.008)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 3.875,60          	NO EXERCÍCIO – R$  </a:t>
            </a:r>
            <a:r>
              <a:rPr lang="pt-BR" b="1" dirty="0" smtClean="0">
                <a:solidFill>
                  <a:srgbClr val="FF0000"/>
                </a:solidFill>
              </a:rPr>
              <a:t>3.875,60</a:t>
            </a:r>
          </a:p>
          <a:p>
            <a:pPr marL="914400" lvl="2" indent="0">
              <a:buNone/>
            </a:pPr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CONST. GINÁSIO DE ESPORTE/CENTRO EVENTOS - </a:t>
            </a:r>
            <a:r>
              <a:rPr lang="pt-BR" u="sng" dirty="0" smtClean="0"/>
              <a:t>(AÇÃO 1.009)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$ 330.336,03         NO </a:t>
            </a:r>
            <a:r>
              <a:rPr lang="pt-BR" b="1" dirty="0">
                <a:solidFill>
                  <a:srgbClr val="FF0000"/>
                </a:solidFill>
              </a:rPr>
              <a:t>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330.336,03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CONST., REFORMAS E MELHORIAS ABRIGOS P/ ALUNOS- </a:t>
            </a:r>
            <a:r>
              <a:rPr lang="pt-BR" u="sng" dirty="0" smtClean="0"/>
              <a:t>(AÇÃO 1.010)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lvl="2"/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MANUTENÇÃO DO TRANSPORTE ESCOLAR - </a:t>
            </a:r>
            <a:r>
              <a:rPr lang="pt-BR" u="sng" dirty="0" smtClean="0"/>
              <a:t>(AÇÃO 2.009)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R$ 225.764,36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R$ 225.764,36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800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3264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SECRETARIA </a:t>
            </a:r>
            <a:r>
              <a:rPr lang="pt-BR" sz="2000" b="1" dirty="0" smtClean="0"/>
              <a:t>MUNICIPAL </a:t>
            </a:r>
            <a:r>
              <a:rPr lang="pt-BR" sz="2000" b="1" dirty="0"/>
              <a:t>DA EDUCAÇÃO, CULTURA, ESPORTES E TURISMO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DEPARTAMENTO DE EDUCAÇÃO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u="sng" dirty="0"/>
              <a:t>AÇÃO</a:t>
            </a:r>
            <a:r>
              <a:rPr lang="pt-BR" b="1" u="sng" dirty="0" smtClean="0"/>
              <a:t>:</a:t>
            </a:r>
          </a:p>
          <a:p>
            <a:pPr lvl="1"/>
            <a:r>
              <a:rPr lang="pt-BR" dirty="0"/>
              <a:t>MANUTENÇÃO DA SECRETARIA EDUCAÇÃO - </a:t>
            </a:r>
            <a:r>
              <a:rPr lang="pt-BR" u="sng" dirty="0"/>
              <a:t>(AÇÃO 2.012)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R$ 506.814,01   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506.814,01 </a:t>
            </a:r>
            <a:endParaRPr lang="pt-BR" b="1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pt-BR" sz="1400" b="1" dirty="0" smtClean="0">
                <a:solidFill>
                  <a:schemeClr val="accent5"/>
                </a:solidFill>
              </a:rPr>
              <a:t>(Obs. Devolução Rendimentos Transf. Especial </a:t>
            </a:r>
            <a:r>
              <a:rPr lang="pt-BR" sz="1400" b="1" dirty="0">
                <a:solidFill>
                  <a:schemeClr val="accent5"/>
                </a:solidFill>
              </a:rPr>
              <a:t>ao Estado R$ </a:t>
            </a:r>
            <a:r>
              <a:rPr lang="pt-BR" sz="1400" b="1" dirty="0" smtClean="0">
                <a:solidFill>
                  <a:schemeClr val="accent5"/>
                </a:solidFill>
              </a:rPr>
              <a:t>242.421,40)</a:t>
            </a:r>
          </a:p>
          <a:p>
            <a:pPr marL="914400" lvl="2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                     </a:t>
            </a:r>
          </a:p>
          <a:p>
            <a:pPr lvl="1"/>
            <a:r>
              <a:rPr lang="pt-BR" dirty="0" smtClean="0"/>
              <a:t>MANUTENÇÃO DO ENSINO MÉDIO - </a:t>
            </a:r>
            <a:r>
              <a:rPr lang="pt-BR" u="sng" dirty="0" smtClean="0"/>
              <a:t>(AÇÃO 2.013)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MANUTENÇÃO DO ENSINO SUPERIOR - </a:t>
            </a:r>
            <a:r>
              <a:rPr lang="pt-BR" u="sng" dirty="0" smtClean="0"/>
              <a:t>(AÇÃO 2.014)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CONST. MELHORIAS E AMP. DE PARQUE INFANTIL - </a:t>
            </a:r>
            <a:r>
              <a:rPr lang="pt-BR" u="sng" dirty="0" smtClean="0"/>
              <a:t>(AÇÃO 1.011)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0,00          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$ 0,00                      </a:t>
            </a:r>
            <a:endParaRPr lang="pt-BR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209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SECRETARIA </a:t>
            </a:r>
            <a:r>
              <a:rPr lang="pt-BR" sz="2000" b="1" dirty="0" smtClean="0"/>
              <a:t>MUNICIOPAL </a:t>
            </a:r>
            <a:r>
              <a:rPr lang="pt-BR" sz="2000" b="1" dirty="0"/>
              <a:t>DA EDUCAÇÃO, CULTURA, ESPORTES E TURISMO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DEPARTAMENTO DE CULTURA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/>
              <a:t>AÇÃO:</a:t>
            </a:r>
          </a:p>
          <a:p>
            <a:pPr lvl="1"/>
            <a:r>
              <a:rPr lang="pt-BR" dirty="0" smtClean="0"/>
              <a:t>1.012 – AQUISIÇÃO DE EQUIPAMENTOS E MOBILIÁRIOS P/ CULTURA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533,98             	NO EXERCÍCIO – R$ 533,98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2.015 – MANUTENÇÃO DA CULTURA NO MUNICÍPIO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31.031,95     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31.031,95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374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SECRETARIA </a:t>
            </a:r>
            <a:r>
              <a:rPr lang="pt-BR" sz="2000" b="1" dirty="0" smtClean="0"/>
              <a:t>MUNICIPAL </a:t>
            </a:r>
            <a:r>
              <a:rPr lang="pt-BR" sz="2000" b="1" dirty="0"/>
              <a:t>DA EDUCAÇÃO, CULTURA, ESPORTES E TURISMO</a:t>
            </a: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DEPARTAMENTO </a:t>
            </a:r>
            <a:r>
              <a:rPr lang="pt-BR" b="1" smtClean="0"/>
              <a:t>DE ESPORTES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/>
              <a:t>AÇÃO</a:t>
            </a:r>
            <a:r>
              <a:rPr lang="pt-BR" b="1" dirty="0" smtClean="0"/>
              <a:t>:</a:t>
            </a:r>
          </a:p>
          <a:p>
            <a:pPr lvl="1"/>
            <a:r>
              <a:rPr lang="pt-BR" dirty="0" smtClean="0"/>
              <a:t>1.013 – AQUISIÇÃO DE EQUIP. E MAT. PERMANENTE P/ ESPORTE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1.014 – CONSTRUÇÃ/AMPLIAÇÃO DE CENTROS ESPORTIVOS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2.016 – MANUTENÇÃO DO ESPORTE MUNICIPAL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R$ 97.583,58        	NO EXERCÍCIO – R$ 97.583,58                  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7870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dirty="0" smtClean="0"/>
              <a:t>SECRETARIA MUNICIPAL DA EDUCAÇÃO, CULTURA, ESPORTES E TURISMO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DEPARTAMENTO DE TURISMO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/>
              <a:t>AÇÃO:</a:t>
            </a:r>
          </a:p>
          <a:p>
            <a:pPr lvl="1" fontAlgn="ctr"/>
            <a:r>
              <a:rPr lang="pt-BR" dirty="0" smtClean="0"/>
              <a:t>1.041 – </a:t>
            </a:r>
            <a:r>
              <a:rPr lang="pt-BR" dirty="0"/>
              <a:t>CONSTRUÇÃO DE SANTUÁRIO NA LINHA XV DE NOVEMBRO</a:t>
            </a:r>
            <a:endParaRPr lang="pt-BR" dirty="0">
              <a:solidFill>
                <a:srgbClr val="000000"/>
              </a:solidFill>
            </a:endParaRPr>
          </a:p>
          <a:p>
            <a:pPr lvl="2"/>
            <a:r>
              <a:rPr lang="pt-BR" b="1" dirty="0" smtClean="0">
                <a:solidFill>
                  <a:srgbClr val="FF0000"/>
                </a:solidFill>
              </a:rPr>
              <a:t>NO </a:t>
            </a:r>
            <a:r>
              <a:rPr lang="pt-BR" b="1" dirty="0">
                <a:solidFill>
                  <a:srgbClr val="FF0000"/>
                </a:solidFill>
              </a:rPr>
              <a:t>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</a:t>
            </a:r>
          </a:p>
          <a:p>
            <a:pPr marL="914400" lvl="2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   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/>
              <a:t>2.017 – MANUTENÇÃO DO DEPARTAMENTO DE TURISMO NO MUNICÍPIO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R$ 523,69                	NO EXERCÍCIO – R$ 523,69                   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9399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5159"/>
          </a:xfrm>
        </p:spPr>
        <p:txBody>
          <a:bodyPr/>
          <a:lstStyle/>
          <a:p>
            <a:r>
              <a:rPr lang="pt-BR" b="1" dirty="0" smtClean="0"/>
              <a:t>FUNDO MUNICIPAL DE SAÚDE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40701"/>
            <a:ext cx="10515600" cy="4809995"/>
          </a:xfrm>
        </p:spPr>
        <p:txBody>
          <a:bodyPr>
            <a:normAutofit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AMPLIAÇÃO, MELHORIAS E REF. UNIDADE DE SAÚDE - </a:t>
            </a:r>
            <a:r>
              <a:rPr lang="pt-BR" u="sng" dirty="0" smtClean="0"/>
              <a:t>(AÇÃO 1.015)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600,21  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600,21 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AQUISIÇÃO </a:t>
            </a:r>
            <a:r>
              <a:rPr lang="pt-BR" dirty="0"/>
              <a:t>DE </a:t>
            </a:r>
            <a:r>
              <a:rPr lang="pt-BR" dirty="0" smtClean="0"/>
              <a:t>VEÍCULOS, EQUIP. E MOBILIÁRIOS </a:t>
            </a:r>
            <a:r>
              <a:rPr lang="pt-BR" dirty="0"/>
              <a:t>- </a:t>
            </a:r>
            <a:r>
              <a:rPr lang="pt-BR" u="sng" dirty="0"/>
              <a:t>(AÇÃO </a:t>
            </a:r>
            <a:r>
              <a:rPr lang="pt-BR" u="sng" dirty="0" smtClean="0"/>
              <a:t>1.016)</a:t>
            </a:r>
            <a:endParaRPr lang="pt-BR" u="sng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R$ 1.869,63         	NO EXERCÍCIO – R$ 1.869,63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VIGILÂNCIA SANITÁRIA </a:t>
            </a:r>
            <a:r>
              <a:rPr lang="pt-BR" dirty="0"/>
              <a:t>- </a:t>
            </a:r>
            <a:r>
              <a:rPr lang="pt-BR" u="sng" dirty="0"/>
              <a:t>(</a:t>
            </a:r>
            <a:r>
              <a:rPr lang="pt-BR" u="sng" dirty="0" smtClean="0"/>
              <a:t>AÇÃO 2.018)</a:t>
            </a:r>
            <a:endParaRPr lang="pt-BR" u="sng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R$ 461,56              	NO EXERCÍCIO – R$ 461,56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VIGILÂNCIA EPIDEOMOLÓCIA EM SAÚDE </a:t>
            </a:r>
            <a:r>
              <a:rPr lang="pt-BR" dirty="0"/>
              <a:t>- </a:t>
            </a:r>
            <a:r>
              <a:rPr lang="pt-BR" u="sng" dirty="0"/>
              <a:t>(AÇÃO </a:t>
            </a:r>
            <a:r>
              <a:rPr lang="pt-BR" u="sng" dirty="0" smtClean="0"/>
              <a:t>2.019)</a:t>
            </a:r>
            <a:endParaRPr lang="pt-BR" u="sng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R$ 18.122,20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R$ 18.122,20</a:t>
            </a:r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8940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050"/>
          </a:xfrm>
        </p:spPr>
        <p:txBody>
          <a:bodyPr/>
          <a:lstStyle/>
          <a:p>
            <a:r>
              <a:rPr lang="pt-BR" b="1" dirty="0"/>
              <a:t>FUNDO MUNICIPAL DE SAÚDE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28175"/>
            <a:ext cx="10515600" cy="4648788"/>
          </a:xfrm>
        </p:spPr>
        <p:txBody>
          <a:bodyPr>
            <a:normAutofit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ASISTÊNCIA </a:t>
            </a:r>
            <a:r>
              <a:rPr lang="pt-BR" dirty="0"/>
              <a:t>FARMACÊUTICA EM SAÚDE - </a:t>
            </a:r>
            <a:r>
              <a:rPr lang="pt-BR" u="sng" dirty="0"/>
              <a:t>(AÇÃO 2.021)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1.669,86          	NO EXERCÍCIO – R$ 1.669,86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ATENÇÃO </a:t>
            </a:r>
            <a:r>
              <a:rPr lang="pt-BR" dirty="0"/>
              <a:t>BÁSICA EM SAÚDE - </a:t>
            </a:r>
            <a:r>
              <a:rPr lang="pt-BR" u="sng" dirty="0"/>
              <a:t>(AÇÕES 2.020/2023)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 1.580.377,71 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 1.580.377,71 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MÉDIA E ALTA COMPLEXIDADE EM SAÚDE </a:t>
            </a:r>
            <a:r>
              <a:rPr lang="pt-BR" dirty="0"/>
              <a:t>- </a:t>
            </a:r>
            <a:r>
              <a:rPr lang="pt-BR" u="sng" dirty="0"/>
              <a:t>(</a:t>
            </a:r>
            <a:r>
              <a:rPr lang="pt-BR" u="sng" dirty="0" smtClean="0"/>
              <a:t>AÇÃO 2.022)</a:t>
            </a:r>
            <a:endParaRPr lang="pt-BR" u="sng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R$ 119.978,04         	NO EXERCÍCIO – R$ 119.978,04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ENFRENTAMENTO </a:t>
            </a:r>
            <a:r>
              <a:rPr lang="pt-BR" dirty="0"/>
              <a:t>DE EMERGÊNCIAS </a:t>
            </a:r>
            <a:r>
              <a:rPr lang="pt-BR" sz="1000" dirty="0"/>
              <a:t>(PANDEMIAS/CALAMIDADE)</a:t>
            </a:r>
            <a:r>
              <a:rPr lang="pt-BR" dirty="0"/>
              <a:t> - </a:t>
            </a:r>
            <a:r>
              <a:rPr lang="pt-BR" u="sng" dirty="0"/>
              <a:t>(AÇÃO 2.024)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  <a:endParaRPr lang="pt-BR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6987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/>
              <a:t>SECRETARIA MUNICIPAL DE ASSITÊNCIA SOCIAL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4000" b="1" dirty="0" smtClean="0"/>
              <a:t>FUNDO MUNICIPAL PARA INFÂNCIA E ADOLESCÊNCIA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 smtClean="0"/>
              <a:t>AÇÃO:</a:t>
            </a:r>
          </a:p>
          <a:p>
            <a:pPr marL="914400" lvl="2" indent="0">
              <a:buNone/>
            </a:pPr>
            <a:r>
              <a:rPr lang="pt-BR" sz="2400" b="1" dirty="0" smtClean="0">
                <a:solidFill>
                  <a:srgbClr val="FF0000"/>
                </a:solidFill>
              </a:rPr>
              <a:t>                      </a:t>
            </a:r>
          </a:p>
          <a:p>
            <a:pPr lvl="1"/>
            <a:r>
              <a:rPr lang="pt-BR" dirty="0" smtClean="0"/>
              <a:t>2.025 </a:t>
            </a:r>
            <a:r>
              <a:rPr lang="pt-BR" dirty="0"/>
              <a:t>- ATENÇÃO A CRIANÇA E AO ADOLESCENTE </a:t>
            </a:r>
          </a:p>
          <a:p>
            <a:pPr lvl="2"/>
            <a:r>
              <a:rPr lang="pt-BR" sz="2400" b="1" dirty="0">
                <a:solidFill>
                  <a:srgbClr val="FF0000"/>
                </a:solidFill>
              </a:rPr>
              <a:t>NO QUADRIMESTRE - R$  2.807,90           	NO EXERCÍCIO – R$  </a:t>
            </a:r>
            <a:r>
              <a:rPr lang="pt-BR" sz="2400" b="1" dirty="0" smtClean="0">
                <a:solidFill>
                  <a:srgbClr val="FF0000"/>
                </a:solidFill>
              </a:rPr>
              <a:t>2.807,90</a:t>
            </a:r>
          </a:p>
        </p:txBody>
      </p:sp>
    </p:spTree>
    <p:extLst>
      <p:ext uri="{BB962C8B-B14F-4D97-AF65-F5344CB8AC3E}">
        <p14:creationId xmlns:p14="http://schemas.microsoft.com/office/powerpoint/2010/main" val="365141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5368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0000FF"/>
                </a:solidFill>
                <a:latin typeface="Algerian" panose="04020705040A02060702" pitchFamily="82" charset="0"/>
              </a:rPr>
              <a:t>RECEITAS</a:t>
            </a:r>
            <a:endParaRPr lang="pt-BR" b="1" dirty="0">
              <a:solidFill>
                <a:srgbClr val="0000FF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612467"/>
              </p:ext>
            </p:extLst>
          </p:nvPr>
        </p:nvGraphicFramePr>
        <p:xfrm>
          <a:off x="838200" y="1359461"/>
          <a:ext cx="10515600" cy="4817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9712"/>
                <a:gridCol w="3407080"/>
                <a:gridCol w="2386208"/>
                <a:gridCol w="1752600"/>
              </a:tblGrid>
              <a:tr h="919222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>
                          <a:latin typeface="Cambria" panose="02040503050406030204" pitchFamily="18" charset="0"/>
                        </a:rPr>
                        <a:t>PREVISÃO TOTAL PARA O EXERCÍCIO  R$ 32.551.055,00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5345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PERÍODO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PREVISTO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REALIZADO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%</a:t>
                      </a:r>
                      <a:endParaRPr lang="pt-BR" b="1" dirty="0"/>
                    </a:p>
                  </a:txBody>
                  <a:tcPr anchor="ctr"/>
                </a:tc>
              </a:tr>
              <a:tr h="753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10.910.663,00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11.227.373,48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102,90 %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753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2º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10.985.104,00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%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753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3º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10.655.288,00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%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884449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RECEITAS EFETIVAMENTE REALIZADA</a:t>
                      </a:r>
                      <a:r>
                        <a:rPr lang="pt-BR" sz="24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 N</a:t>
                      </a:r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O EXERCÍCIO  R$</a:t>
                      </a:r>
                      <a:r>
                        <a:rPr lang="pt-BR" sz="24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 11.227.373,48</a:t>
                      </a:r>
                      <a:endParaRPr lang="pt-BR" sz="2400" b="1" dirty="0" smtClean="0">
                        <a:latin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0066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932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SECRETARIA MUNICIPAL DE ASSITÊNCIA SOCIAL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FUNDO MUNICIPAL DE ASSISTÊNCIA SOCIAL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60215"/>
          </a:xfrm>
        </p:spPr>
        <p:txBody>
          <a:bodyPr>
            <a:normAutofit fontScale="85000" lnSpcReduction="20000"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1.017 – AQUISIÇÃO DE VEÍCULOS, EQUIP. E MOBILIÁRIOS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1.018 </a:t>
            </a:r>
            <a:r>
              <a:rPr lang="pt-BR" dirty="0"/>
              <a:t>– </a:t>
            </a:r>
            <a:r>
              <a:rPr lang="pt-BR" dirty="0" smtClean="0"/>
              <a:t>CONSTRUÇÃO/AMPLIAÇÃO E MELHORIAS NO CRAS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2.026 </a:t>
            </a:r>
            <a:r>
              <a:rPr lang="pt-BR" dirty="0"/>
              <a:t>– </a:t>
            </a:r>
            <a:r>
              <a:rPr lang="pt-BR" dirty="0" smtClean="0"/>
              <a:t>MANUTENÇÃO SECRETARIA DE ASSISTÊNCIA SOCIAL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R$ 251.613,44    	NO EXERCÍCIO – R$ 251.613,44            </a:t>
            </a:r>
          </a:p>
          <a:p>
            <a:pPr lvl="1"/>
            <a:r>
              <a:rPr lang="pt-BR" dirty="0" smtClean="0"/>
              <a:t>2.027 </a:t>
            </a:r>
            <a:r>
              <a:rPr lang="pt-BR" dirty="0"/>
              <a:t>– </a:t>
            </a:r>
            <a:r>
              <a:rPr lang="pt-BR" dirty="0" smtClean="0"/>
              <a:t>PROG. PROTEÇÃO SOCIAL ESPECIAL - MÉDIA E ALTA COMPLEXIDADE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R$ 32.198,00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32.198,00                       </a:t>
            </a:r>
          </a:p>
          <a:p>
            <a:pPr lvl="1"/>
            <a:r>
              <a:rPr lang="pt-BR" dirty="0" smtClean="0"/>
              <a:t>2.028 </a:t>
            </a:r>
            <a:r>
              <a:rPr lang="pt-BR" dirty="0"/>
              <a:t>– </a:t>
            </a:r>
            <a:r>
              <a:rPr lang="pt-BR" dirty="0" smtClean="0"/>
              <a:t>PROGRAMA BOLSA FAMÍLIA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  635,00        	NO EXERCÍCIO – R$  635,00                       </a:t>
            </a:r>
          </a:p>
          <a:p>
            <a:pPr lvl="1"/>
            <a:r>
              <a:rPr lang="pt-BR" dirty="0" smtClean="0"/>
              <a:t>2.029 </a:t>
            </a:r>
            <a:r>
              <a:rPr lang="pt-BR" dirty="0"/>
              <a:t>– </a:t>
            </a:r>
            <a:r>
              <a:rPr lang="pt-BR" dirty="0" smtClean="0"/>
              <a:t>PROGRAMA DE PROTEÇÃO SOCIAL BÁSICA E SERVIÇOS DE VÍNCULOS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R$ 79.583,64      	NO EXERCÍCIO – R$ 79.583,64                      </a:t>
            </a:r>
          </a:p>
          <a:p>
            <a:pPr lvl="1"/>
            <a:r>
              <a:rPr lang="pt-BR" dirty="0" smtClean="0"/>
              <a:t>2.030 – PROGRAMA DE BENEFÍCIOS EVENTUAIS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$ 11.293,50      </a:t>
            </a:r>
            <a:r>
              <a:rPr lang="pt-BR" b="1" dirty="0">
                <a:solidFill>
                  <a:srgbClr val="FF0000"/>
                </a:solidFill>
              </a:rPr>
              <a:t>	NO EXERCÍCIO – R$ 11.293,50                    </a:t>
            </a:r>
          </a:p>
          <a:p>
            <a:pPr lvl="1"/>
            <a:r>
              <a:rPr lang="pt-BR" dirty="0" smtClean="0"/>
              <a:t>2.043 </a:t>
            </a:r>
            <a:r>
              <a:rPr lang="pt-BR" dirty="0"/>
              <a:t>– ATENÇÃO A TERCEIRA IDADE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R$ 16.631,92      	NO EXERCÍCIO – R$ 16.631,92                 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2130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1800" b="1" dirty="0" smtClean="0"/>
              <a:t>SECRETARIA MUNICIPAL DE ASSITÊNCIA SOCIAL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FUNDO ROTATIVO HABITACIONAL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90805"/>
            <a:ext cx="10515600" cy="4008329"/>
          </a:xfrm>
        </p:spPr>
        <p:txBody>
          <a:bodyPr/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1.019 </a:t>
            </a:r>
            <a:r>
              <a:rPr lang="pt-BR" dirty="0"/>
              <a:t>– </a:t>
            </a:r>
            <a:r>
              <a:rPr lang="pt-BR" dirty="0" smtClean="0"/>
              <a:t>CONSTRUÇÃO/MELHORIAS DE UNIDADES HABITACIONAIS URBANAS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 </a:t>
            </a:r>
            <a:r>
              <a:rPr lang="pt-BR" b="1" dirty="0" smtClean="0">
                <a:solidFill>
                  <a:srgbClr val="FF0000"/>
                </a:solidFill>
              </a:rPr>
              <a:t>0,00         </a:t>
            </a:r>
            <a:r>
              <a:rPr lang="pt-BR" b="1" dirty="0">
                <a:solidFill>
                  <a:srgbClr val="FF0000"/>
                </a:solidFill>
              </a:rPr>
              <a:t>	NO EXERCÍCIO – R$ 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1.020 </a:t>
            </a:r>
            <a:r>
              <a:rPr lang="pt-BR" dirty="0"/>
              <a:t>– CONSTRUÇÃO/MELHORIAS DE UNIDADES HABITACIONAIS </a:t>
            </a:r>
            <a:r>
              <a:rPr lang="pt-BR" dirty="0" smtClean="0"/>
              <a:t>RURAIS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</a:t>
            </a:r>
            <a:r>
              <a:rPr lang="pt-BR" b="1" dirty="0">
                <a:solidFill>
                  <a:srgbClr val="FF0000"/>
                </a:solidFill>
              </a:rPr>
              <a:t>	NO EXERCÍCIO – R</a:t>
            </a:r>
            <a:r>
              <a:rPr lang="pt-BR" b="1" dirty="0" smtClean="0">
                <a:solidFill>
                  <a:srgbClr val="FF0000"/>
                </a:solidFill>
              </a:rPr>
              <a:t>$ 0,00 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2.031 </a:t>
            </a:r>
            <a:r>
              <a:rPr lang="pt-BR" dirty="0"/>
              <a:t>– </a:t>
            </a:r>
            <a:r>
              <a:rPr lang="pt-BR" dirty="0" smtClean="0"/>
              <a:t>MANUTENÇÃO DAS ATIVIDADES DO DEPARTAMENTO DE  HABITAÇÃO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8770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426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SECRETARIA MUNICIPAL DE AGRICULTURA E MEIO AMBIENTE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27552"/>
            <a:ext cx="10515600" cy="4949411"/>
          </a:xfrm>
        </p:spPr>
        <p:txBody>
          <a:bodyPr>
            <a:normAutofit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1.021 </a:t>
            </a:r>
            <a:r>
              <a:rPr lang="pt-BR" dirty="0"/>
              <a:t>– </a:t>
            </a:r>
            <a:r>
              <a:rPr lang="pt-BR" dirty="0" smtClean="0"/>
              <a:t>AQUISIÇÃO DE MÁQUINAS, EQUIPAMENTOS E VEÍCULOS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197,00                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 197,00 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1.022 </a:t>
            </a:r>
            <a:r>
              <a:rPr lang="pt-BR" dirty="0"/>
              <a:t>– </a:t>
            </a:r>
            <a:r>
              <a:rPr lang="pt-BR" dirty="0" smtClean="0"/>
              <a:t>PERFURAÇÃO DE POÇOS ARTESIANOS COM INST. E AMPL. REDE ÁGUA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R$ 7.357,25             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7.357,25 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1.023 </a:t>
            </a:r>
            <a:r>
              <a:rPr lang="pt-BR" dirty="0"/>
              <a:t>– </a:t>
            </a:r>
            <a:r>
              <a:rPr lang="pt-BR" dirty="0" smtClean="0"/>
              <a:t>APOIO A TELEFONIA E INTERNET NA ÁREA RURAL DO MUNICÍPIO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	                </a:t>
            </a:r>
            <a:r>
              <a:rPr lang="pt-BR" b="1" dirty="0">
                <a:solidFill>
                  <a:srgbClr val="FF0000"/>
                </a:solidFill>
              </a:rPr>
              <a:t>	NO EXERCÍCIO – R</a:t>
            </a:r>
            <a:r>
              <a:rPr lang="pt-BR" b="1" dirty="0" smtClean="0">
                <a:solidFill>
                  <a:srgbClr val="FF0000"/>
                </a:solidFill>
              </a:rPr>
              <a:t>$ 0,00                    </a:t>
            </a: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2.032 </a:t>
            </a:r>
            <a:r>
              <a:rPr lang="pt-BR" dirty="0"/>
              <a:t>– </a:t>
            </a:r>
            <a:r>
              <a:rPr lang="pt-BR" dirty="0" smtClean="0"/>
              <a:t>MANUT. DA SEC. MUNICIPAL DE AGRICULTURA E MEIO AMBIENTE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324.469,27                	NO EXERCÍCIO – R$ 324.469,27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2.033 </a:t>
            </a:r>
            <a:r>
              <a:rPr lang="pt-BR" dirty="0"/>
              <a:t>– </a:t>
            </a:r>
            <a:r>
              <a:rPr lang="pt-BR" dirty="0" smtClean="0"/>
              <a:t>APOIO AO PRODUTOR RURAL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338.339,20               	NO EXERCÍCIO – R$ 338.339,20                  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4611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1800" b="1" dirty="0"/>
              <a:t>SECRETARIA MUNICIPAL DE INFRAESTRUTURA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DEPARTAMENTO DE OBRAS E SERVIÇOS URBANOS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55000" lnSpcReduction="20000"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1.024 </a:t>
            </a:r>
            <a:r>
              <a:rPr lang="pt-BR" dirty="0"/>
              <a:t>– </a:t>
            </a:r>
            <a:r>
              <a:rPr lang="pt-BR" dirty="0" smtClean="0"/>
              <a:t>PAVIMENTAÇÃO DE VIAS URBANAS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0,00         	NO EXERCÍCIO – R$ 0,00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9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1.025 </a:t>
            </a:r>
            <a:r>
              <a:rPr lang="pt-BR" dirty="0"/>
              <a:t>– </a:t>
            </a:r>
            <a:r>
              <a:rPr lang="pt-BR" dirty="0" smtClean="0"/>
              <a:t>EDIFICAÇÕES PARA BARRAÇÕES INDUSTRIAIS 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1.026 </a:t>
            </a:r>
            <a:r>
              <a:rPr lang="pt-BR" dirty="0"/>
              <a:t>– </a:t>
            </a:r>
            <a:r>
              <a:rPr lang="pt-BR" dirty="0" smtClean="0"/>
              <a:t>CONSTRUÇÃO DE CICLOVIAS E PASSEIOS PÚBLICOS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R$ 87.104,33          	NO EXERCÍCIO – R$ </a:t>
            </a:r>
            <a:r>
              <a:rPr lang="pt-BR" b="1" dirty="0" smtClean="0">
                <a:solidFill>
                  <a:srgbClr val="FF0000"/>
                </a:solidFill>
              </a:rPr>
              <a:t>87.104,33</a:t>
            </a:r>
          </a:p>
          <a:p>
            <a:pPr marL="914400" lvl="2" indent="0">
              <a:buNone/>
            </a:pPr>
            <a:r>
              <a:rPr lang="pt-BR" sz="1000" b="1" dirty="0" smtClean="0">
                <a:solidFill>
                  <a:srgbClr val="FF0000"/>
                </a:solidFill>
              </a:rPr>
              <a:t>                    </a:t>
            </a:r>
          </a:p>
          <a:p>
            <a:pPr lvl="1"/>
            <a:r>
              <a:rPr lang="pt-BR" dirty="0" smtClean="0"/>
              <a:t>1.043 </a:t>
            </a:r>
            <a:r>
              <a:rPr lang="pt-BR" dirty="0"/>
              <a:t>– </a:t>
            </a:r>
            <a:r>
              <a:rPr lang="pt-BR" dirty="0">
                <a:latin typeface="Cambria" panose="02040503050406030204" pitchFamily="18" charset="0"/>
              </a:rPr>
              <a:t>CONSTRUÇÃO DE PORTAL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R$ 0,00           	NO EXERCÍCIO – R$ 0,00   </a:t>
            </a:r>
            <a:endParaRPr lang="pt-BR" b="1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pt-BR" sz="1000" b="1" dirty="0" smtClean="0">
                <a:solidFill>
                  <a:srgbClr val="FF0000"/>
                </a:solidFill>
              </a:rPr>
              <a:t>               </a:t>
            </a:r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1.044 </a:t>
            </a:r>
            <a:r>
              <a:rPr lang="pt-BR" dirty="0"/>
              <a:t>– </a:t>
            </a:r>
            <a:r>
              <a:rPr lang="pt-BR" dirty="0">
                <a:latin typeface="Cambria" panose="02040503050406030204" pitchFamily="18" charset="0"/>
              </a:rPr>
              <a:t>AMPLIAÇÃO E MELHORIAS NA PRAÇA MUNICIPAL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R$ 0,00           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</a:t>
            </a:r>
          </a:p>
          <a:p>
            <a:pPr marL="914400" lvl="2" indent="0">
              <a:buNone/>
            </a:pPr>
            <a:r>
              <a:rPr lang="pt-BR" sz="1000" b="1" dirty="0" smtClean="0">
                <a:solidFill>
                  <a:srgbClr val="FF0000"/>
                </a:solidFill>
              </a:rPr>
              <a:t>                 </a:t>
            </a:r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1.045 </a:t>
            </a:r>
            <a:r>
              <a:rPr lang="pt-BR" dirty="0"/>
              <a:t>– </a:t>
            </a:r>
            <a:r>
              <a:rPr lang="pt-BR" dirty="0">
                <a:latin typeface="Cambria" panose="02040503050406030204" pitchFamily="18" charset="0"/>
              </a:rPr>
              <a:t>EDIFICAÇAO PARA COBERTURA DE RUA NA SEDE DO MUNICÍPIO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R$ 0,00           	NO EXERCÍCIO – R$ 0,00                     </a:t>
            </a:r>
          </a:p>
          <a:p>
            <a:pPr marL="914400" lvl="2" indent="0">
              <a:buNone/>
            </a:pPr>
            <a:endParaRPr lang="pt-BR" sz="9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2.034 </a:t>
            </a:r>
            <a:r>
              <a:rPr lang="pt-BR" dirty="0"/>
              <a:t>– </a:t>
            </a:r>
            <a:r>
              <a:rPr lang="pt-BR" dirty="0" smtClean="0"/>
              <a:t>MANUTENÇÃO DAS ATIV. DO DEP. DE OBRAS E SERV. URBANOS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158.304,68         	NO EXERCÍCIO – R$ 158.304,68  </a:t>
            </a:r>
            <a:endParaRPr lang="pt-BR" b="1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t-BR" sz="9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2.045 </a:t>
            </a:r>
            <a:r>
              <a:rPr lang="pt-BR" dirty="0"/>
              <a:t>– </a:t>
            </a:r>
            <a:r>
              <a:rPr lang="pt-BR" dirty="0" smtClean="0"/>
              <a:t>IMPLANTAÇÃO E MANUTENÇÃO DOS SERVIÇOS DE SANEAMENTO URBANO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 103.347,68          	NO EXERCÍCIO – R$  103.347,68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4814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1800" b="1" dirty="0" smtClean="0"/>
              <a:t>SECRETARIA MUNICIPAL DE INFRAESTRUTURA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DEPARTAMENTO DE TRANSPORTE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1.027 </a:t>
            </a:r>
            <a:r>
              <a:rPr lang="pt-BR" dirty="0"/>
              <a:t>– </a:t>
            </a:r>
            <a:r>
              <a:rPr lang="pt-BR" dirty="0" smtClean="0"/>
              <a:t>AQUISIÇÃO DE MÁQUINAS, EQUIP., CAMINHÕES E VEÍCULOS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704.626,28         </a:t>
            </a:r>
            <a:r>
              <a:rPr lang="pt-BR" b="1" dirty="0">
                <a:solidFill>
                  <a:srgbClr val="FF0000"/>
                </a:solidFill>
              </a:rPr>
              <a:t>	NO EXERCÍCIO – R$ 704.626,28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1.028 </a:t>
            </a:r>
            <a:r>
              <a:rPr lang="pt-BR" dirty="0"/>
              <a:t>– PAVIMENTAÇÃO DE </a:t>
            </a:r>
            <a:r>
              <a:rPr lang="pt-BR" dirty="0" smtClean="0"/>
              <a:t>ESTRADAS VICINAIS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1.612.366,61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1.612.366,61</a:t>
            </a:r>
          </a:p>
          <a:p>
            <a:pPr marL="914400" lvl="2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      </a:t>
            </a:r>
          </a:p>
          <a:p>
            <a:pPr lvl="1"/>
            <a:r>
              <a:rPr lang="pt-BR" dirty="0" smtClean="0"/>
              <a:t>1.046 </a:t>
            </a:r>
            <a:r>
              <a:rPr lang="pt-BR" dirty="0"/>
              <a:t>– CONSTRUÇÃO, MELHORIAS E AMPLIAÇÃO DE PONTES, BOEIROS E PONTILHÕES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R$ 36.217,11      	NO EXERCÍCIO – R$ 36.217,11                     </a:t>
            </a:r>
          </a:p>
          <a:p>
            <a:pPr marL="914400" lvl="2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2.035 </a:t>
            </a:r>
            <a:r>
              <a:rPr lang="pt-BR" dirty="0"/>
              <a:t>– </a:t>
            </a:r>
            <a:r>
              <a:rPr lang="pt-BR" dirty="0" smtClean="0"/>
              <a:t>MANUT. DAS ATIVIDADES DO DEPARTAMENTO DE TRANSPORTE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R$ 938.328,30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938.328,30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3282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217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LIMITES CONSTITUCIONAIS</a:t>
            </a:r>
            <a:endParaRPr lang="pt-BR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500454"/>
              </p:ext>
            </p:extLst>
          </p:nvPr>
        </p:nvGraphicFramePr>
        <p:xfrm>
          <a:off x="713985" y="1215023"/>
          <a:ext cx="10809960" cy="4831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4525"/>
                <a:gridCol w="1766169"/>
                <a:gridCol w="1740595"/>
                <a:gridCol w="1954584"/>
                <a:gridCol w="764087"/>
              </a:tblGrid>
              <a:tr h="10018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RCL AJUSTADA (ÚLTIMOS 12 MESES)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29.535.034,19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34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43861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LIMITE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APLICADO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DIFERENÇA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% apl.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0018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DESPESA COM PESSOAL (12 MESES)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– EXECUTIVO (54%)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15.948.918,46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11.790.649,54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4.158.268,92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39,92%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8106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DESPESA COM PESSOAL (12 MESES)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– LEGISLATIVO (6%)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1.772.102,05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740.758,14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1.031.343,91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2,51%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8106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APLICAÇÃO EM SAÚDE (15%)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1.514.112,36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1.349.761,70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pt-BR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164.350,66</a:t>
                      </a:r>
                      <a:endParaRPr lang="pt-BR" sz="20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13,37%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8106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APLICAÇÃO EM EDUCAÇÃO (25%)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2.523.520,60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2.356.725,70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-166.794,90</a:t>
                      </a:r>
                      <a:endParaRPr lang="pt-BR" sz="20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23,35%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13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12942"/>
            <a:ext cx="10515600" cy="1014609"/>
          </a:xfrm>
        </p:spPr>
        <p:txBody>
          <a:bodyPr/>
          <a:lstStyle/>
          <a:p>
            <a:pPr algn="ctr"/>
            <a:r>
              <a:rPr lang="pt-BR" b="1" dirty="0" smtClean="0">
                <a:latin typeface="Algerian" panose="04020705040A02060702" pitchFamily="82" charset="0"/>
              </a:rPr>
              <a:t>RECEITAS 2024 </a:t>
            </a:r>
            <a:endParaRPr lang="pt-BR" b="1" dirty="0">
              <a:latin typeface="Algerian" panose="04020705040A02060702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227551"/>
            <a:ext cx="10147126" cy="563671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RECEITAS MUNICIPAIS: </a:t>
            </a:r>
            <a:endParaRPr lang="pt-BR" b="1" dirty="0">
              <a:solidFill>
                <a:srgbClr val="0000FF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05859473"/>
              </p:ext>
            </p:extLst>
          </p:nvPr>
        </p:nvGraphicFramePr>
        <p:xfrm>
          <a:off x="948847" y="1665963"/>
          <a:ext cx="10086582" cy="4997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4388"/>
                <a:gridCol w="3362194"/>
              </a:tblGrid>
              <a:tr h="434401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ambria" panose="02040503050406030204" pitchFamily="18" charset="0"/>
                        </a:rPr>
                        <a:t>NATUREZA</a:t>
                      </a:r>
                      <a:r>
                        <a:rPr lang="pt-BR" baseline="0" dirty="0" smtClean="0">
                          <a:latin typeface="Cambria" panose="02040503050406030204" pitchFamily="18" charset="0"/>
                        </a:rPr>
                        <a:t> DAS RECEITAS</a:t>
                      </a:r>
                      <a:endParaRPr lang="pt-BR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ambria" panose="02040503050406030204" pitchFamily="18" charset="0"/>
                        </a:rPr>
                        <a:t>REALIZADO</a:t>
                      </a:r>
                      <a:r>
                        <a:rPr lang="pt-BR" baseline="0" dirty="0" smtClean="0">
                          <a:latin typeface="Cambria" panose="02040503050406030204" pitchFamily="18" charset="0"/>
                        </a:rPr>
                        <a:t> NO EXERCÍCIO</a:t>
                      </a:r>
                      <a:endParaRPr lang="pt-BR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4862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Impostos, Taxas e Contribuições de Melhoria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778.976,04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4862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     Impostos Municipais - (1.1.1...)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679.919,54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4862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     Taxas - (1.1.2...)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97.641,76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4862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     Contribuição de Melhoria - (1.1.3...)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1.414,74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4862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Receitas de Contribuições -COSIP - (1.2.4...)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42.307,64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4862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Receita Patrimonial - (1.3.....)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256.529,34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4862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Receitas de Serviços - (1.6.0...)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65.182,07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4862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Outras Receitas Correntes - (1.9.0....)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893,10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4862">
                <a:tc>
                  <a:txBody>
                    <a:bodyPr/>
                    <a:lstStyle/>
                    <a:p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RECEITAS DE ALIENAÇÃO</a:t>
                      </a:r>
                      <a:r>
                        <a:rPr lang="pt-BR" sz="20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DE BENS</a:t>
                      </a:r>
                      <a:endParaRPr lang="pt-BR" sz="2000" b="0" dirty="0" smtClean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306.563,07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48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RECEITAS DE AMORTIZAÇÃO DE EMPRÉSTIMO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3.252,75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48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TOTAL LÍQUIDO -</a:t>
                      </a:r>
                      <a:r>
                        <a:rPr lang="pt-BR" b="1" baseline="0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 RECEITAS MUNICIPAIS                            </a:t>
                      </a:r>
                      <a:endParaRPr lang="pt-BR" b="1" dirty="0" smtClean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1.453.704,01</a:t>
                      </a:r>
                      <a:endParaRPr lang="pt-BR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470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25886"/>
            <a:ext cx="10515600" cy="9645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RECEITAS ESTADUAIS:</a:t>
            </a:r>
            <a:r>
              <a:rPr lang="pt-BR" dirty="0" smtClean="0"/>
              <a:t>	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41045"/>
              </p:ext>
            </p:extLst>
          </p:nvPr>
        </p:nvGraphicFramePr>
        <p:xfrm>
          <a:off x="838200" y="1553231"/>
          <a:ext cx="10515600" cy="4881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400"/>
                <a:gridCol w="3124200"/>
              </a:tblGrid>
              <a:tr h="4011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NATUREZA</a:t>
                      </a:r>
                      <a:r>
                        <a:rPr lang="pt-BR" baseline="0" dirty="0" smtClean="0"/>
                        <a:t> DAS RECEITAS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ambria" panose="02040503050406030204" pitchFamily="18" charset="0"/>
                        </a:rPr>
                        <a:t>REALIZADO</a:t>
                      </a:r>
                      <a:r>
                        <a:rPr lang="pt-BR" baseline="0" dirty="0" smtClean="0">
                          <a:latin typeface="Cambria" panose="02040503050406030204" pitchFamily="18" charset="0"/>
                        </a:rPr>
                        <a:t> NO EXERCÍCIO</a:t>
                      </a:r>
                      <a:endParaRPr lang="pt-BR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01106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Cambria" panose="02040503050406030204" pitchFamily="18" charset="0"/>
                        </a:rPr>
                        <a:t>ICMS</a:t>
                      </a:r>
                      <a:endParaRPr lang="pt-BR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4.271.417,00</a:t>
                      </a:r>
                      <a:endParaRPr lang="pt-BR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01106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Cambria" panose="02040503050406030204" pitchFamily="18" charset="0"/>
                        </a:rPr>
                        <a:t>IPVA</a:t>
                      </a:r>
                      <a:endParaRPr lang="pt-BR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289.655,98</a:t>
                      </a:r>
                    </a:p>
                  </a:txBody>
                  <a:tcPr/>
                </a:tc>
              </a:tr>
              <a:tr h="401106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Cambria" panose="02040503050406030204" pitchFamily="18" charset="0"/>
                        </a:rPr>
                        <a:t>IPI</a:t>
                      </a:r>
                      <a:endParaRPr lang="pt-BR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42.423,68</a:t>
                      </a:r>
                    </a:p>
                  </a:txBody>
                  <a:tcPr/>
                </a:tc>
              </a:tr>
              <a:tr h="401106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latin typeface="Cambria" panose="02040503050406030204" pitchFamily="18" charset="0"/>
                        </a:rPr>
                        <a:t>REPASSE ESTADO P/ SAÚDE – REPASSE FUNDO A FUNDO</a:t>
                      </a:r>
                      <a:endParaRPr lang="pt-BR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41.565,43</a:t>
                      </a:r>
                      <a:endParaRPr lang="pt-BR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01106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Cambria" panose="02040503050406030204" pitchFamily="18" charset="0"/>
                        </a:rPr>
                        <a:t>FEAS – REPASSE</a:t>
                      </a:r>
                      <a:r>
                        <a:rPr lang="pt-BR" sz="2400" baseline="0" dirty="0" smtClean="0">
                          <a:latin typeface="Cambria" panose="02040503050406030204" pitchFamily="18" charset="0"/>
                        </a:rPr>
                        <a:t> FUNDO A FUNDO</a:t>
                      </a:r>
                      <a:endParaRPr lang="pt-BR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0,00</a:t>
                      </a:r>
                      <a:endParaRPr lang="pt-BR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01106"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latin typeface="Cambria" panose="02040503050406030204" pitchFamily="18" charset="0"/>
                        </a:rPr>
                        <a:t>DEMAIS TRANSFERÊNCIAS</a:t>
                      </a:r>
                      <a:r>
                        <a:rPr lang="pt-BR" sz="2400" b="0" baseline="0" dirty="0" smtClean="0">
                          <a:latin typeface="Cambria" panose="02040503050406030204" pitchFamily="18" charset="0"/>
                        </a:rPr>
                        <a:t> DO</a:t>
                      </a:r>
                      <a:r>
                        <a:rPr lang="pt-BR" sz="2400" b="0" dirty="0" smtClean="0">
                          <a:latin typeface="Cambria" panose="02040503050406030204" pitchFamily="18" charset="0"/>
                        </a:rPr>
                        <a:t> ESTADO</a:t>
                      </a:r>
                      <a:r>
                        <a:rPr lang="pt-BR" sz="800" b="0" dirty="0" smtClean="0">
                          <a:latin typeface="Cambria" panose="02040503050406030204" pitchFamily="18" charset="0"/>
                        </a:rPr>
                        <a:t>(CIDE/TRSNSP.</a:t>
                      </a:r>
                      <a:r>
                        <a:rPr lang="pt-BR" sz="800" b="0" baseline="0" dirty="0" smtClean="0">
                          <a:latin typeface="Cambria" panose="02040503050406030204" pitchFamily="18" charset="0"/>
                        </a:rPr>
                        <a:t> ESCOLAR/CONV. TRANSITO)</a:t>
                      </a:r>
                      <a:endParaRPr lang="pt-BR" sz="800" b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40.403,01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200553"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latin typeface="Cambria" panose="02040503050406030204" pitchFamily="18" charset="0"/>
                        </a:rPr>
                        <a:t>TRANSFERÊNCIA ESPECIAL</a:t>
                      </a:r>
                      <a:r>
                        <a:rPr lang="pt-BR" sz="2400" b="0" baseline="0" dirty="0" smtClean="0">
                          <a:latin typeface="Cambria" panose="02040503050406030204" pitchFamily="18" charset="0"/>
                        </a:rPr>
                        <a:t> Nº 2023TE000381</a:t>
                      </a:r>
                      <a:endParaRPr lang="pt-BR" sz="800" b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200.000,00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200553"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RETENÇÃO FUNDEB (20%)</a:t>
                      </a:r>
                      <a:endParaRPr lang="pt-BR" sz="2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-920.698,54</a:t>
                      </a:r>
                      <a:endParaRPr lang="pt-BR" sz="2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011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TOTAL LIQUIDO - RECEITAS ESTADUAIS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3.964.766,56</a:t>
                      </a:r>
                      <a:endParaRPr lang="pt-BR" sz="2400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251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1041"/>
            <a:ext cx="10515600" cy="34053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RECEITAS FEDERAIS:</a:t>
            </a:r>
            <a:endParaRPr lang="pt-BR" sz="2800" b="1" dirty="0">
              <a:solidFill>
                <a:srgbClr val="0000FF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897954"/>
              </p:ext>
            </p:extLst>
          </p:nvPr>
        </p:nvGraphicFramePr>
        <p:xfrm>
          <a:off x="838200" y="851947"/>
          <a:ext cx="10515600" cy="5597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1088"/>
                <a:gridCol w="3274512"/>
              </a:tblGrid>
              <a:tr h="473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Cambria" panose="02040503050406030204" pitchFamily="18" charset="0"/>
                        </a:rPr>
                        <a:t>NATUREZA</a:t>
                      </a:r>
                      <a:r>
                        <a:rPr lang="pt-BR" sz="1800" baseline="0" dirty="0" smtClean="0">
                          <a:latin typeface="Cambria" panose="02040503050406030204" pitchFamily="18" charset="0"/>
                        </a:rPr>
                        <a:t> DAS RECEITAS</a:t>
                      </a:r>
                      <a:endParaRPr lang="pt-BR" sz="18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Cambria" panose="02040503050406030204" pitchFamily="18" charset="0"/>
                        </a:rPr>
                        <a:t>REALIZADO</a:t>
                      </a:r>
                      <a:r>
                        <a:rPr lang="pt-BR" sz="1800" baseline="0" dirty="0" smtClean="0">
                          <a:latin typeface="Cambria" panose="02040503050406030204" pitchFamily="18" charset="0"/>
                        </a:rPr>
                        <a:t> NO EXERCÍCIO</a:t>
                      </a:r>
                      <a:endParaRPr lang="pt-BR" sz="18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0836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FPM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4.808.067,86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0836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ITR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2.598,35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0836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FUNDO ESPECIAL DO PETRÓLEO/CEFEM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89.836,93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739505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TRANSF. SUS (ATENÇÃO PRIMÁRIA/MÉDIA</a:t>
                      </a:r>
                      <a:r>
                        <a:rPr lang="pt-BR" sz="2000" baseline="0" dirty="0" smtClean="0">
                          <a:latin typeface="Cambria" panose="02040503050406030204" pitchFamily="18" charset="0"/>
                        </a:rPr>
                        <a:t> E ALTA COMP./VIG. SAN. / VIG. EPI./ASSIST. FARM./ GESTÃO SUS</a:t>
                      </a:r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403.154,36</a:t>
                      </a:r>
                    </a:p>
                  </a:txBody>
                  <a:tcPr/>
                </a:tc>
              </a:tr>
              <a:tr h="4108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TRANSF. FNDE (PNAE/PNATE/SALÁRIO EDUCAÇÃO)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104.830,04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08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TRANSF. FNAS (SCFV/PSB/IGDBF)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40.989,32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0836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DEMAIS TRANSF. CORRENTE UNIÃO (LC 176/20 E LEI ALDIR BLANC)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46.560,71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0836">
                <a:tc>
                  <a:txBody>
                    <a:bodyPr/>
                    <a:lstStyle/>
                    <a:p>
                      <a:r>
                        <a:rPr lang="pt-BR" sz="20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RETENÇÃO FUNDEB (20%)</a:t>
                      </a:r>
                      <a:endParaRPr lang="pt-BR" sz="20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-962.133,09</a:t>
                      </a:r>
                      <a:endParaRPr lang="pt-BR" sz="20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0836"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TOTAL LÍQUIDO - RECEITAS UNIÃO</a:t>
                      </a:r>
                      <a:endParaRPr lang="pt-BR" sz="2000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4.533.904,48</a:t>
                      </a:r>
                      <a:endParaRPr lang="pt-BR" sz="2000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10836"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OPERAÇÕES DE CRÉDITO</a:t>
                      </a:r>
                      <a:endParaRPr lang="pt-BR" sz="20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0" b="1" dirty="0">
                        <a:solidFill>
                          <a:srgbClr val="FFFFFF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8215">
                <a:tc>
                  <a:txBody>
                    <a:bodyPr/>
                    <a:lstStyle/>
                    <a:p>
                      <a:r>
                        <a:rPr lang="pt-BR" sz="2000" b="1" baseline="0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FINISA/CAIXA</a:t>
                      </a:r>
                      <a:endParaRPr lang="pt-BR" sz="2000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330.500,00</a:t>
                      </a:r>
                      <a:endParaRPr lang="pt-BR" sz="2000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97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  <a:latin typeface="Cambria" panose="02040503050406030204" pitchFamily="18" charset="0"/>
              </a:rPr>
              <a:t>RECURSOS FUNDEB NO ANO</a:t>
            </a:r>
            <a:endParaRPr lang="pt-BR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768086"/>
              </p:ext>
            </p:extLst>
          </p:nvPr>
        </p:nvGraphicFramePr>
        <p:xfrm>
          <a:off x="964503" y="1690687"/>
          <a:ext cx="9920614" cy="3094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2467"/>
                <a:gridCol w="2718147"/>
              </a:tblGrid>
              <a:tr h="107093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– Repasse ao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FUNDO</a:t>
                      </a:r>
                      <a:endParaRPr lang="pt-BR" sz="32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1.882.831,63</a:t>
                      </a:r>
                      <a:endParaRPr lang="pt-BR" sz="32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</a:tr>
              <a:tr h="107093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– Retorno do FUNDO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+ Comp. União</a:t>
                      </a:r>
                      <a:endParaRPr lang="pt-BR" sz="32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mbria" panose="02040503050406030204" pitchFamily="18" charset="0"/>
                        </a:rPr>
                        <a:t>944.498,43</a:t>
                      </a:r>
                      <a:endParaRPr lang="pt-BR" sz="3200" b="0" i="0" u="none" strike="noStrike" dirty="0">
                        <a:solidFill>
                          <a:srgbClr val="0000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</a:tr>
              <a:tr h="952395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– ( - ) Perda para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2024 </a:t>
                      </a:r>
                      <a:endParaRPr lang="pt-BR" sz="32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-938.333,20</a:t>
                      </a:r>
                      <a:endParaRPr lang="pt-BR" sz="32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29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2273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PARA AS DESPESAS ESTÁ SENDO CONSIDERADO O VALOR LIQUIDADO, OU SEJA: OS MATERIAS, SERVIÇOS, OBRAS, EQUIPAMENTOS..... ENTREGUES E EXECUTADOS NO QUADRIMESTRE</a:t>
            </a:r>
            <a:endParaRPr lang="pt-BR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488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GABINETE DO PREFEITO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/>
              <a:t>AÇÃO:</a:t>
            </a:r>
          </a:p>
          <a:p>
            <a:pPr lvl="1"/>
            <a:r>
              <a:rPr lang="pt-BR" dirty="0" smtClean="0"/>
              <a:t>2.002 – MANUTENÇÃO DA ESTRUTURA DO GABINETE DO PREFEITO E VICE PREFEITO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R$ 134.884,24                  </a:t>
            </a:r>
            <a:r>
              <a:rPr lang="pt-BR" b="1" dirty="0" smtClean="0">
                <a:solidFill>
                  <a:srgbClr val="FF0000"/>
                </a:solidFill>
              </a:rPr>
              <a:t>NO </a:t>
            </a:r>
            <a:r>
              <a:rPr lang="pt-BR" b="1" dirty="0">
                <a:solidFill>
                  <a:srgbClr val="FF0000"/>
                </a:solidFill>
              </a:rPr>
              <a:t>EXERCÍCIO – R$ 134.884,24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75022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/>
              <a:t>SECRETARIA DE ADMINISTRAÇÃO, FINANÇAS E PLANEJAMENTO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61763"/>
            <a:ext cx="10515600" cy="4615200"/>
          </a:xfrm>
        </p:spPr>
        <p:txBody>
          <a:bodyPr>
            <a:normAutofit fontScale="77500" lnSpcReduction="20000"/>
          </a:bodyPr>
          <a:lstStyle/>
          <a:p>
            <a:r>
              <a:rPr lang="pt-BR" b="1" u="sng" dirty="0" smtClean="0"/>
              <a:t>AÇÃO:</a:t>
            </a:r>
          </a:p>
          <a:p>
            <a:pPr lvl="1"/>
            <a:r>
              <a:rPr lang="pt-BR" dirty="0" smtClean="0"/>
              <a:t>1.002 – AQUISIÇÃO DE EQUIAMENTOS, MOBILIÁRIOS E VEÍCULOS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R$ 3.989,00          		NO EXERCÍCIO – R$ </a:t>
            </a:r>
            <a:r>
              <a:rPr lang="pt-BR" b="1" dirty="0" smtClean="0">
                <a:solidFill>
                  <a:srgbClr val="FF0000"/>
                </a:solidFill>
              </a:rPr>
              <a:t>3.989,00</a:t>
            </a:r>
          </a:p>
          <a:p>
            <a:pPr marL="914400" lvl="2" indent="0">
              <a:buNone/>
            </a:pPr>
            <a:endParaRPr lang="pt-BR" sz="800" dirty="0" smtClean="0"/>
          </a:p>
          <a:p>
            <a:pPr lvl="1"/>
            <a:r>
              <a:rPr lang="pt-BR" dirty="0"/>
              <a:t>1.003 - CONSTRUÇÃO DE AUDITÓRIO E SALA DE REUNIÕES ANEXO AO CENTRO ADMINISTRATIVO MUNICIPAL</a:t>
            </a:r>
            <a:endParaRPr lang="pt-BR" dirty="0">
              <a:solidFill>
                <a:srgbClr val="000000"/>
              </a:solidFill>
            </a:endParaRPr>
          </a:p>
          <a:p>
            <a:pPr lvl="2"/>
            <a:r>
              <a:rPr lang="pt-BR" b="1" dirty="0" smtClean="0">
                <a:solidFill>
                  <a:srgbClr val="FF0000"/>
                </a:solidFill>
              </a:rPr>
              <a:t>NO </a:t>
            </a:r>
            <a:r>
              <a:rPr lang="pt-BR" b="1" dirty="0">
                <a:solidFill>
                  <a:srgbClr val="FF0000"/>
                </a:solidFill>
              </a:rPr>
              <a:t>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</a:t>
            </a:r>
            <a:r>
              <a:rPr lang="pt-BR" b="1" dirty="0">
                <a:solidFill>
                  <a:srgbClr val="FF0000"/>
                </a:solidFill>
              </a:rPr>
              <a:t>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</a:t>
            </a:r>
            <a:r>
              <a:rPr lang="pt-BR" b="1" dirty="0" smtClean="0">
                <a:solidFill>
                  <a:srgbClr val="FF0000"/>
                </a:solidFill>
              </a:rPr>
              <a:t>$ 0,00</a:t>
            </a:r>
          </a:p>
          <a:p>
            <a:pPr marL="914400" lvl="2" indent="0">
              <a:buNone/>
            </a:pPr>
            <a:r>
              <a:rPr lang="pt-BR" sz="800" b="1" dirty="0" smtClean="0">
                <a:solidFill>
                  <a:srgbClr val="FF0000"/>
                </a:solidFill>
              </a:rPr>
              <a:t>                      </a:t>
            </a:r>
          </a:p>
          <a:p>
            <a:pPr lvl="1"/>
            <a:r>
              <a:rPr lang="pt-BR" dirty="0" smtClean="0"/>
              <a:t>1.004 – AQUISIÇÃO DE IMÓVEL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   </a:t>
            </a:r>
            <a:r>
              <a:rPr lang="pt-BR" b="1" dirty="0">
                <a:solidFill>
                  <a:srgbClr val="FF0000"/>
                </a:solidFill>
              </a:rPr>
              <a:t>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marL="914400" lvl="2" indent="0">
              <a:buNone/>
            </a:pPr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2.003 – MANUTENÇÃO DAS ATIVIDADES DA SEC. MUN. DE ADM.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 893.864,70        </a:t>
            </a:r>
            <a:r>
              <a:rPr lang="pt-BR" b="1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R$ 893.864,70 </a:t>
            </a:r>
            <a:endParaRPr lang="pt-BR" b="1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t-BR" sz="900" b="1" dirty="0">
              <a:solidFill>
                <a:srgbClr val="FF0000"/>
              </a:solidFill>
            </a:endParaRPr>
          </a:p>
          <a:p>
            <a:pPr lvl="1" fontAlgn="ctr"/>
            <a:r>
              <a:rPr lang="pt-BR" dirty="0"/>
              <a:t>1.047 - EDIFICAÇÃO/AMPLIAÇÃO DE ESPAÇO FÍSICO PARA INSTALAÇÃO DO CONSELHO TUTELAR</a:t>
            </a:r>
          </a:p>
          <a:p>
            <a:pPr lvl="2"/>
            <a:r>
              <a:rPr lang="pt-BR" sz="2400" b="1" dirty="0">
                <a:solidFill>
                  <a:srgbClr val="FF0000"/>
                </a:solidFill>
              </a:rPr>
              <a:t>NO QUADRIMESTRE - R$ 0,00           	NO EXERCÍCIO – R$ </a:t>
            </a:r>
            <a:r>
              <a:rPr lang="pt-BR" sz="2400" b="1" dirty="0" smtClean="0">
                <a:solidFill>
                  <a:srgbClr val="FF0000"/>
                </a:solidFill>
              </a:rPr>
              <a:t>0,00</a:t>
            </a:r>
          </a:p>
          <a:p>
            <a:pPr marL="914400" lvl="2" indent="0">
              <a:buNone/>
            </a:pPr>
            <a:endParaRPr lang="pt-BR" sz="900" b="1" dirty="0" smtClean="0">
              <a:solidFill>
                <a:srgbClr val="FF0000"/>
              </a:solidFill>
            </a:endParaRPr>
          </a:p>
          <a:p>
            <a:pPr lvl="1"/>
            <a:r>
              <a:rPr lang="pt-BR" dirty="0"/>
              <a:t>2.044 – MANUTENÇÃO DAS ATIVIDADES CONSELHO TUTELAR </a:t>
            </a:r>
          </a:p>
          <a:p>
            <a:pPr lvl="2"/>
            <a:r>
              <a:rPr lang="pt-BR" sz="2400" b="1" dirty="0" smtClean="0">
                <a:solidFill>
                  <a:srgbClr val="FF0000"/>
                </a:solidFill>
              </a:rPr>
              <a:t>NO QUADRIMESTRE - R</a:t>
            </a:r>
            <a:r>
              <a:rPr lang="pt-BR" sz="2400" b="1" dirty="0">
                <a:solidFill>
                  <a:srgbClr val="FF0000"/>
                </a:solidFill>
              </a:rPr>
              <a:t>$ 79.936,71           </a:t>
            </a:r>
            <a:r>
              <a:rPr lang="pt-BR" sz="2400" b="1" dirty="0" smtClean="0">
                <a:solidFill>
                  <a:srgbClr val="FF0000"/>
                </a:solidFill>
              </a:rPr>
              <a:t>	NO EXERCÍCIO – R</a:t>
            </a:r>
            <a:r>
              <a:rPr lang="pt-BR" sz="2400" b="1" dirty="0">
                <a:solidFill>
                  <a:srgbClr val="FF0000"/>
                </a:solidFill>
              </a:rPr>
              <a:t>$ 79.936,71                       </a:t>
            </a:r>
            <a:endParaRPr lang="pt-BR" sz="2400" b="1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t-BR" sz="2400" b="1" dirty="0" smtClean="0">
              <a:solidFill>
                <a:srgbClr val="FF0000"/>
              </a:solidFill>
            </a:endParaRPr>
          </a:p>
          <a:p>
            <a:pPr lvl="2"/>
            <a:endParaRPr lang="pt-BR" sz="24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t-BR" dirty="0" smtClean="0"/>
          </a:p>
          <a:p>
            <a:pPr lvl="2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300452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1365</Words>
  <Application>Microsoft Office PowerPoint</Application>
  <PresentationFormat>Widescreen</PresentationFormat>
  <Paragraphs>389</Paragraphs>
  <Slides>25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2" baseType="lpstr">
      <vt:lpstr>Algerian</vt:lpstr>
      <vt:lpstr>Arial</vt:lpstr>
      <vt:lpstr>Arial Narrow</vt:lpstr>
      <vt:lpstr>Calibri</vt:lpstr>
      <vt:lpstr>Calibri Light</vt:lpstr>
      <vt:lpstr>Cambria</vt:lpstr>
      <vt:lpstr>Tema do Office</vt:lpstr>
      <vt:lpstr>AUDIÊNCIA PÚBLICA</vt:lpstr>
      <vt:lpstr>RECEITAS</vt:lpstr>
      <vt:lpstr>RECEITAS 2024 </vt:lpstr>
      <vt:lpstr>RECEITAS ESTADUAIS: </vt:lpstr>
      <vt:lpstr>RECEITAS FEDERAIS:</vt:lpstr>
      <vt:lpstr>RECURSOS FUNDEB NO ANO</vt:lpstr>
      <vt:lpstr>PARA AS DESPESAS ESTÁ SENDO CONSIDERADO O VALOR LIQUIDADO, OU SEJA: OS MATERIAS, SERVIÇOS, OBRAS, EQUIPAMENTOS..... ENTREGUES E EXECUTADOS NO QUADRIMESTRE</vt:lpstr>
      <vt:lpstr>GABINETE DO PREFEITO</vt:lpstr>
      <vt:lpstr>SECRETARIA DE ADMINISTRAÇÃO, FINANÇAS E PLANEJAMENTO</vt:lpstr>
      <vt:lpstr>SECRETARIA DE ADMINISTRAÇÃO, FINANÇAS E PLANEJAMENTO</vt:lpstr>
      <vt:lpstr>SECRETARIA MUNICIPAL DA EDUCAÇÃO, CULTURA, ESPORTES E TURISMO DEPARTAMENTO DE EDUCAÇÃO</vt:lpstr>
      <vt:lpstr>SECRETARIA MUNICIPAL DA EDUCAÇÃO, CULTURA, ESPORTES E TURISMO DEPARTAMENTO DE EDUCAÇÃO</vt:lpstr>
      <vt:lpstr>SECRETARIA MUNICIPAL DA EDUCAÇÃO, CULTURA, ESPORTES E TURISMO DEPARTAMENTO DE EDUCAÇÃO</vt:lpstr>
      <vt:lpstr>SECRETARIA MUNICIOPAL DA EDUCAÇÃO, CULTURA, ESPORTES E TURISMO DEPARTAMENTO DE CULTURA</vt:lpstr>
      <vt:lpstr>SECRETARIA MUNICIPAL DA EDUCAÇÃO, CULTURA, ESPORTES E TURISMO DEPARTAMENTO DE ESPORTES</vt:lpstr>
      <vt:lpstr>SECRETARIA MUNICIPAL DA EDUCAÇÃO, CULTURA, ESPORTES E TURISMO DEPARTAMENTO DE TURISMO</vt:lpstr>
      <vt:lpstr>FUNDO MUNICIPAL DE SAÚDE</vt:lpstr>
      <vt:lpstr>FUNDO MUNICIPAL DE SAÚDE</vt:lpstr>
      <vt:lpstr>SECRETARIA MUNICIPAL DE ASSITÊNCIA SOCIAL FUNDO MUNICIPAL PARA INFÂNCIA E ADOLESCÊNCIA</vt:lpstr>
      <vt:lpstr>SECRETARIA MUNICIPAL DE ASSITÊNCIA SOCIAL FUNDO MUNICIPAL DE ASSISTÊNCIA SOCIAL</vt:lpstr>
      <vt:lpstr>SECRETARIA MUNICIPAL DE ASSITÊNCIA SOCIAL FUNDO ROTATIVO HABITACIONAL</vt:lpstr>
      <vt:lpstr>SECRETARIA MUNICIPAL DE AGRICULTURA E MEIO AMBIENTE</vt:lpstr>
      <vt:lpstr>SECRETARIA MUNICIPAL DE INFRAESTRUTURA DEPARTAMENTO DE OBRAS E SERVIÇOS URBANOS</vt:lpstr>
      <vt:lpstr>SECRETARIA MUNICIPAL DE INFRAESTRUTURA DEPARTAMENTO DE TRANSPORTE</vt:lpstr>
      <vt:lpstr>LIMITES CONSTITUCIONAIS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2022</dc:title>
  <dc:creator>Usuario</dc:creator>
  <cp:lastModifiedBy>Usuario</cp:lastModifiedBy>
  <cp:revision>346</cp:revision>
  <cp:lastPrinted>2023-05-11T10:10:06Z</cp:lastPrinted>
  <dcterms:created xsi:type="dcterms:W3CDTF">2022-06-08T18:37:33Z</dcterms:created>
  <dcterms:modified xsi:type="dcterms:W3CDTF">2024-05-10T10:06:59Z</dcterms:modified>
</cp:coreProperties>
</file>