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81" r:id="rId2"/>
    <p:sldId id="256" r:id="rId3"/>
    <p:sldId id="276" r:id="rId4"/>
    <p:sldId id="264" r:id="rId5"/>
    <p:sldId id="277" r:id="rId6"/>
    <p:sldId id="278" r:id="rId7"/>
    <p:sldId id="279" r:id="rId8"/>
    <p:sldId id="275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80" r:id="rId27"/>
  </p:sldIdLst>
  <p:sldSz cx="12192000" cy="6858000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0066CC"/>
    <a:srgbClr val="3366CC"/>
    <a:srgbClr val="0066FF"/>
    <a:srgbClr val="3399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85699" autoAdjust="0"/>
  </p:normalViewPr>
  <p:slideViewPr>
    <p:cSldViewPr snapToGrid="0">
      <p:cViewPr varScale="1">
        <p:scale>
          <a:sx n="114" d="100"/>
          <a:sy n="114" d="100"/>
        </p:scale>
        <p:origin x="4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DC8A3-740E-4E52-A818-7A8E2C171BE2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D118C-453A-405D-A598-12B21CA4AB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4836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O percentual foi</a:t>
            </a:r>
            <a:r>
              <a:rPr lang="pt-BR" baseline="0" dirty="0" smtClean="0"/>
              <a:t> calculado com base no valor previsto e recebido no quadrimestre.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8459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EPAGRI</a:t>
            </a:r>
            <a:r>
              <a:rPr lang="pt-BR" baseline="0" dirty="0" smtClean="0"/>
              <a:t> – Em 2024 será pago 5 parcelas de 7.480,00 = R$ 37.400,00;</a:t>
            </a:r>
            <a:endParaRPr lang="pt-BR" dirty="0" smtClean="0"/>
          </a:p>
          <a:p>
            <a:r>
              <a:rPr lang="pt-BR" dirty="0" smtClean="0"/>
              <a:t>Programa</a:t>
            </a:r>
            <a:r>
              <a:rPr lang="pt-BR" baseline="0" dirty="0" smtClean="0"/>
              <a:t> Aqui Tem Agricultura R$ 166.197,80</a:t>
            </a:r>
            <a:endParaRPr lang="pt-BR" dirty="0" smtClean="0"/>
          </a:p>
          <a:p>
            <a:r>
              <a:rPr lang="pt-BR" dirty="0" smtClean="0"/>
              <a:t>Estação Linha Porto –</a:t>
            </a:r>
            <a:r>
              <a:rPr lang="pt-BR" baseline="0" dirty="0" smtClean="0"/>
              <a:t> Despesa com energia mensal aproximadamente R$ 10.000,00.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26395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Ação 1026  - Pever e matérias para passeios na sede do município;</a:t>
            </a:r>
          </a:p>
          <a:p>
            <a:r>
              <a:rPr lang="pt-BR" dirty="0" smtClean="0"/>
              <a:t>Ação 2045 –</a:t>
            </a:r>
            <a:r>
              <a:rPr lang="pt-BR" baseline="0" dirty="0" smtClean="0"/>
              <a:t> Serviços com coleta de lixo, sendo de janeiro a março R$ 25.044,42, a partir de abril R$ 28.214,42 (ampliação da coleta);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08863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-   Foi adquirido um caminhão no valor de R$ 703.248,00 + Prancha R$ 84.935,00 – Total R$ 788.183,00;</a:t>
            </a:r>
          </a:p>
          <a:p>
            <a:pPr marL="171450" indent="-171450">
              <a:buFontTx/>
              <a:buChar char="-"/>
            </a:pPr>
            <a:r>
              <a:rPr lang="pt-BR" dirty="0" smtClean="0"/>
              <a:t>Conclusão de Pontilhão na Linha Tarumãzinho no valor de 36.217,11;</a:t>
            </a:r>
          </a:p>
          <a:p>
            <a:pPr marL="171450" indent="-171450">
              <a:buFontTx/>
              <a:buChar char="-"/>
            </a:pPr>
            <a:r>
              <a:rPr lang="pt-BR" dirty="0" smtClean="0"/>
              <a:t>Conclusão Pavimentação</a:t>
            </a:r>
            <a:r>
              <a:rPr lang="pt-BR" baseline="0" dirty="0" smtClean="0"/>
              <a:t> com pedras irregulares Linha XV de Novembro – R$ 493.000,00;</a:t>
            </a:r>
          </a:p>
          <a:p>
            <a:pPr marL="171450" indent="-171450">
              <a:buFontTx/>
              <a:buChar char="-"/>
            </a:pPr>
            <a:r>
              <a:rPr lang="pt-BR" smtClean="0"/>
              <a:t>Primeira medição Pavimentação</a:t>
            </a:r>
            <a:r>
              <a:rPr lang="pt-BR" baseline="0" smtClean="0"/>
              <a:t> </a:t>
            </a:r>
            <a:r>
              <a:rPr lang="pt-BR" baseline="0" dirty="0" smtClean="0"/>
              <a:t>com pedras irregulares Linha  Três Pontes – R$ 190.000,00;</a:t>
            </a:r>
          </a:p>
          <a:p>
            <a:pPr marL="171450" indent="-171450">
              <a:buFontTx/>
              <a:buChar char="-"/>
            </a:pPr>
            <a:r>
              <a:rPr lang="pt-BR" baseline="0" dirty="0" smtClean="0"/>
              <a:t>Pavimentação recapeamento asfáltico Tarumãzinho até Linha Josefina 1.325.478,65;</a:t>
            </a:r>
          </a:p>
          <a:p>
            <a:pPr marL="171450" indent="-171450">
              <a:buFontTx/>
              <a:buChar char="-"/>
            </a:pPr>
            <a:r>
              <a:rPr lang="pt-BR" baseline="0" dirty="0" smtClean="0"/>
              <a:t>Manutenção de máquinas e caminhões R$ 1.070.266,15 (peças, combustível e mão de obra);</a:t>
            </a:r>
          </a:p>
          <a:p>
            <a:pPr marL="171450" indent="-171450">
              <a:buFontTx/>
              <a:buChar char="-"/>
            </a:pPr>
            <a:r>
              <a:rPr lang="pt-BR" dirty="0" smtClean="0"/>
              <a:t>Serviços terceirizados e horas máquinas R$ 387.916,87 (rolo compactador;</a:t>
            </a:r>
            <a:r>
              <a:rPr lang="pt-BR" baseline="0" dirty="0" smtClean="0"/>
              <a:t> motoniveladora; escavadeira hidráulica).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4161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Controle percentual dos Gastos em Saúde por</a:t>
            </a:r>
            <a:r>
              <a:rPr lang="pt-BR" baseline="0" dirty="0" smtClean="0"/>
              <a:t> mês: janeiro 14,13%; fevereiro 10,18%; março 15,36%; abril 18,77%; maio 15,40%; junho 20,18%; julho 12,93%; agosto 10,39% .</a:t>
            </a:r>
          </a:p>
          <a:p>
            <a:endParaRPr lang="pt-BR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Controle percentual dos Gastos em Educação por</a:t>
            </a:r>
            <a:r>
              <a:rPr lang="pt-BR" baseline="0" dirty="0" smtClean="0"/>
              <a:t> mês: janeiro 11,43%; fevereiro 20,53%; março 28,36%; abril 28,49%; maio 26,19%; junho 32,03%; julho 22,05%; agosto 26,76% 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371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Representa 10,72% do total das receitas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1277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Representa 35,13 % do total das receitas. Sendo que somente o ICMS representa 28,32 % do</a:t>
            </a:r>
            <a:r>
              <a:rPr lang="pt-BR" baseline="0" dirty="0" smtClean="0"/>
              <a:t> total das receitas arrecadadas até o 2º quadrimestre de 2024.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9262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Transferências da União representa 42,32 % do total das receitas.  Operações de</a:t>
            </a:r>
            <a:r>
              <a:rPr lang="pt-BR" baseline="0" dirty="0" smtClean="0"/>
              <a:t> Crédito representam 4,06% das receitas. </a:t>
            </a:r>
            <a:r>
              <a:rPr lang="pt-BR" dirty="0" smtClean="0"/>
              <a:t>Sendo que somente o FPM representa 33,09 % do</a:t>
            </a:r>
            <a:r>
              <a:rPr lang="pt-BR" baseline="0" dirty="0" smtClean="0"/>
              <a:t> total das receitas arrecadadas até o 2º quadrimestre de 2024.</a:t>
            </a:r>
            <a:endParaRPr lang="pt-BR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7582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Retorno do FUNDEB representa </a:t>
            </a:r>
            <a:r>
              <a:rPr lang="pt-BR" dirty="0" smtClean="0"/>
              <a:t>7,77 </a:t>
            </a:r>
            <a:r>
              <a:rPr lang="pt-BR" dirty="0" smtClean="0"/>
              <a:t>% do total das receitas.  A perda</a:t>
            </a:r>
            <a:r>
              <a:rPr lang="pt-BR" baseline="0" dirty="0" smtClean="0"/>
              <a:t> do FUNDEB representa </a:t>
            </a:r>
            <a:r>
              <a:rPr lang="pt-BR" baseline="0" dirty="0" smtClean="0"/>
              <a:t>49,62% </a:t>
            </a:r>
            <a:r>
              <a:rPr lang="pt-BR" baseline="0" dirty="0" smtClean="0"/>
              <a:t>do valor repassado ao FUNDO.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5216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Ação</a:t>
            </a:r>
            <a:r>
              <a:rPr lang="pt-BR" baseline="0" dirty="0" smtClean="0"/>
              <a:t> 2003 – Pagamento de Associações (AMOSC – 11.684,40, CNM – 836,00, SAGA – 1.600,00, FECAM – 1.830,39); Consórcios (CIGA – 712,64, CVC - 3.372,24, CINCATARINA – 4.138,00, CIDEMA – 3.693,67); Rádios, jornais, internet....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76495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Ação 1009 - Restos a pagar Ginásio Esporte/Centro</a:t>
            </a:r>
            <a:r>
              <a:rPr lang="pt-BR" baseline="0" dirty="0" smtClean="0"/>
              <a:t> Eventos anexo Creche R$ 433.106,98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71786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Principais</a:t>
            </a:r>
            <a:r>
              <a:rPr lang="pt-BR" baseline="0" dirty="0" smtClean="0"/>
              <a:t> despesas saúde: Medicamento Distribuição gratuita R$ 274.266,89; Hospital Nova Erechim R$ 312.905,00(janeiro a julho); CIS-AMOSC – Serviços R$ 456.623,96 (janeiro a julho); Cirurgias hospital São Vicente – Passo Fundo R$ 109.850,00; Exames laboratoriais além do CIS-AMOSC R$ 100.051,06; Manutenção de veículos (combustível, peças, serviços) R$ 146.610,98; Material Hospitalar / Odontológico / farmacológico R$ 48.813,40; Despesas com pessoal e encargos R$  1.744.888,99, Veículo R$ 141.950,00.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01691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Foi concedido no ano 13 auxilio funeral</a:t>
            </a:r>
            <a:r>
              <a:rPr lang="pt-BR" baseline="0" dirty="0" smtClean="0"/>
              <a:t> no valor de um salário mínimo cada;</a:t>
            </a:r>
          </a:p>
          <a:p>
            <a:endParaRPr lang="pt-BR" baseline="0" dirty="0" smtClean="0"/>
          </a:p>
          <a:p>
            <a:r>
              <a:rPr lang="pt-BR" baseline="0" dirty="0" smtClean="0"/>
              <a:t>Esta sendo pago 02 salários mensais para casa lar de Pinhalzinho – acolhimento 02 pessoas;</a:t>
            </a:r>
          </a:p>
          <a:p>
            <a:endParaRPr lang="pt-BR" baseline="0" dirty="0" smtClean="0"/>
          </a:p>
          <a:p>
            <a:r>
              <a:rPr lang="pt-BR" baseline="0" dirty="0" smtClean="0"/>
              <a:t>Associação Educacional - Coronel Freitas R$ 20.800,00 Mensal – acolhimento crianças/adolescentes (iniciou em março, sem data fim).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D118C-453A-405D-A598-12B21CA4ABE9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643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FE5D-F21B-4EE0-82C0-2EA87FE9CD46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22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FE5D-F21B-4EE0-82C0-2EA87FE9CD46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94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FE5D-F21B-4EE0-82C0-2EA87FE9CD46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7019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FE5D-F21B-4EE0-82C0-2EA87FE9CD46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186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FE5D-F21B-4EE0-82C0-2EA87FE9CD46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2411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FE5D-F21B-4EE0-82C0-2EA87FE9CD46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630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FE5D-F21B-4EE0-82C0-2EA87FE9CD46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828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FE5D-F21B-4EE0-82C0-2EA87FE9CD46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168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FE5D-F21B-4EE0-82C0-2EA87FE9CD46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077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FE5D-F21B-4EE0-82C0-2EA87FE9CD46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969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FE5D-F21B-4EE0-82C0-2EA87FE9CD46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935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BFE5D-F21B-4EE0-82C0-2EA87FE9CD46}" type="datetimeFigureOut">
              <a:rPr lang="pt-BR" smtClean="0"/>
              <a:t>18/09/2024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0A275-046A-4565-8CFC-A35293CF5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479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64775"/>
            <a:ext cx="10515600" cy="1784141"/>
          </a:xfrm>
        </p:spPr>
        <p:txBody>
          <a:bodyPr>
            <a:normAutofit/>
          </a:bodyPr>
          <a:lstStyle/>
          <a:p>
            <a:pPr algn="ctr"/>
            <a:r>
              <a:rPr lang="pt-BR" sz="6000" b="1" dirty="0">
                <a:solidFill>
                  <a:srgbClr val="FF0000"/>
                </a:solidFill>
                <a:latin typeface="Algerian" panose="04020705040A02060702" pitchFamily="82" charset="0"/>
              </a:rPr>
              <a:t>AUDIÊNCIA PÚBLICA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634143"/>
            <a:ext cx="10515600" cy="3542820"/>
          </a:xfrm>
        </p:spPr>
        <p:txBody>
          <a:bodyPr>
            <a:normAutofit/>
          </a:bodyPr>
          <a:lstStyle/>
          <a:p>
            <a:r>
              <a:rPr lang="pt-BR" b="1" dirty="0" smtClean="0"/>
              <a:t> </a:t>
            </a:r>
            <a:r>
              <a:rPr lang="pt-BR" b="1" dirty="0">
                <a:latin typeface="Algerian" panose="04020705040A02060702" pitchFamily="82" charset="0"/>
              </a:rPr>
              <a:t>PRESTAÇÃO DE </a:t>
            </a:r>
            <a:r>
              <a:rPr lang="pt-BR" b="1" dirty="0" smtClean="0">
                <a:latin typeface="Algerian" panose="04020705040A02060702" pitchFamily="82" charset="0"/>
              </a:rPr>
              <a:t>CONTAS - </a:t>
            </a:r>
            <a:r>
              <a:rPr lang="pt-BR" b="1" u="sng" dirty="0">
                <a:solidFill>
                  <a:srgbClr val="0000FF"/>
                </a:solidFill>
                <a:latin typeface="Algerian" panose="04020705040A02060702" pitchFamily="82" charset="0"/>
              </a:rPr>
              <a:t>2º QUADRIMESTRE DE </a:t>
            </a:r>
            <a:r>
              <a:rPr lang="pt-BR" b="1" u="sng" dirty="0" smtClean="0">
                <a:solidFill>
                  <a:srgbClr val="0000FF"/>
                </a:solidFill>
                <a:latin typeface="Algerian" panose="04020705040A02060702" pitchFamily="82" charset="0"/>
              </a:rPr>
              <a:t>2024</a:t>
            </a:r>
            <a:r>
              <a:rPr lang="pt-BR" b="1" dirty="0">
                <a:solidFill>
                  <a:srgbClr val="0000FF"/>
                </a:solidFill>
                <a:latin typeface="Algerian" panose="04020705040A02060702" pitchFamily="82" charset="0"/>
              </a:rPr>
              <a:t>;</a:t>
            </a:r>
            <a:endParaRPr lang="pt-BR" dirty="0">
              <a:solidFill>
                <a:srgbClr val="0000FF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endParaRPr lang="pt-BR" dirty="0">
              <a:latin typeface="Algerian" panose="04020705040A02060702" pitchFamily="82" charset="0"/>
            </a:endParaRPr>
          </a:p>
          <a:p>
            <a:r>
              <a:rPr lang="pt-BR" b="1" dirty="0" smtClean="0">
                <a:latin typeface="Algerian" panose="04020705040A02060702" pitchFamily="82" charset="0"/>
              </a:rPr>
              <a:t> </a:t>
            </a:r>
            <a:r>
              <a:rPr lang="es-AR" b="1" dirty="0">
                <a:latin typeface="Algerian" panose="04020705040A02060702" pitchFamily="82" charset="0"/>
              </a:rPr>
              <a:t>APRECIAÇÃO DOS </a:t>
            </a:r>
            <a:r>
              <a:rPr lang="es-AR" b="1" dirty="0" smtClean="0">
                <a:latin typeface="Algerian" panose="04020705040A02060702" pitchFamily="82" charset="0"/>
              </a:rPr>
              <a:t>RELATÓRIOS  DO </a:t>
            </a:r>
            <a:r>
              <a:rPr lang="es-AR" b="1" u="sng" dirty="0" smtClean="0">
                <a:solidFill>
                  <a:srgbClr val="0000FF"/>
                </a:solidFill>
                <a:latin typeface="Algerian" panose="04020705040A02060702" pitchFamily="82" charset="0"/>
              </a:rPr>
              <a:t>2º QUADRIMESTRE 2024 -  FMS</a:t>
            </a:r>
            <a:r>
              <a:rPr lang="es-AR" b="1" dirty="0" smtClean="0">
                <a:solidFill>
                  <a:srgbClr val="0000FF"/>
                </a:solidFill>
                <a:latin typeface="Algerian" panose="04020705040A02060702" pitchFamily="82" charset="0"/>
              </a:rPr>
              <a:t>;</a:t>
            </a:r>
            <a:endParaRPr lang="pt-BR" dirty="0">
              <a:solidFill>
                <a:srgbClr val="0000FF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endParaRPr lang="pt-BR" dirty="0">
              <a:latin typeface="Algerian" panose="04020705040A02060702" pitchFamily="82" charset="0"/>
            </a:endParaRPr>
          </a:p>
          <a:p>
            <a:r>
              <a:rPr lang="pt-BR" b="1" dirty="0" smtClean="0">
                <a:latin typeface="Algerian" panose="04020705040A02060702" pitchFamily="82" charset="0"/>
              </a:rPr>
              <a:t> </a:t>
            </a:r>
            <a:r>
              <a:rPr lang="pt-BR" b="1" dirty="0">
                <a:latin typeface="Algerian" panose="04020705040A02060702" pitchFamily="82" charset="0"/>
              </a:rPr>
              <a:t>LEVANTAMENTO DE METAS - </a:t>
            </a:r>
            <a:r>
              <a:rPr lang="pt-BR" b="1" u="sng" dirty="0">
                <a:solidFill>
                  <a:srgbClr val="0000FF"/>
                </a:solidFill>
                <a:latin typeface="Algerian" panose="04020705040A02060702" pitchFamily="82" charset="0"/>
              </a:rPr>
              <a:t>“LOA” P/ EXERCÍCIO DE 2025.</a:t>
            </a:r>
            <a:endParaRPr lang="pt-BR" dirty="0">
              <a:solidFill>
                <a:srgbClr val="0000FF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3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/>
              <a:t>SECRETARIA DE ADMINISTRAÇÃO, FINANÇAS E PLANEJAMENTO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61763"/>
            <a:ext cx="10515600" cy="4615200"/>
          </a:xfrm>
        </p:spPr>
        <p:txBody>
          <a:bodyPr>
            <a:normAutofit fontScale="77500" lnSpcReduction="20000"/>
          </a:bodyPr>
          <a:lstStyle/>
          <a:p>
            <a:r>
              <a:rPr lang="pt-BR" b="1" u="sng" dirty="0" smtClean="0"/>
              <a:t>AÇÃO:</a:t>
            </a:r>
          </a:p>
          <a:p>
            <a:pPr lvl="1"/>
            <a:r>
              <a:rPr lang="pt-BR" dirty="0" smtClean="0"/>
              <a:t>1.002 – AQUISIÇÃO DE EQUIAMENTOS, MOBILIÁRIOS E VEÍCULOS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R$ 20.110,98          		NO EXERCÍCIO – </a:t>
            </a:r>
            <a:r>
              <a:rPr lang="pt-BR" b="1" dirty="0" smtClean="0">
                <a:solidFill>
                  <a:srgbClr val="FF0000"/>
                </a:solidFill>
              </a:rPr>
              <a:t>R$24.099,98</a:t>
            </a:r>
          </a:p>
          <a:p>
            <a:pPr lvl="2"/>
            <a:endParaRPr lang="pt-BR" sz="800" dirty="0" smtClean="0"/>
          </a:p>
          <a:p>
            <a:pPr lvl="1"/>
            <a:r>
              <a:rPr lang="pt-BR" dirty="0" smtClean="0"/>
              <a:t>1.003 </a:t>
            </a:r>
            <a:r>
              <a:rPr lang="pt-BR" dirty="0"/>
              <a:t>- CONSTRUÇÃO DE AUDITÓRIO E SALA DE REUNIÕES ANEXO AO CENTRO ADMINISTRATIVO MUNICIPAL</a:t>
            </a:r>
            <a:endParaRPr lang="pt-BR" dirty="0">
              <a:solidFill>
                <a:srgbClr val="000000"/>
              </a:solidFill>
            </a:endParaRPr>
          </a:p>
          <a:p>
            <a:pPr lvl="2"/>
            <a:r>
              <a:rPr lang="pt-BR" b="1" dirty="0" smtClean="0">
                <a:solidFill>
                  <a:srgbClr val="FF0000"/>
                </a:solidFill>
              </a:rPr>
              <a:t>NO </a:t>
            </a:r>
            <a:r>
              <a:rPr lang="pt-BR" b="1" dirty="0">
                <a:solidFill>
                  <a:srgbClr val="FF0000"/>
                </a:solidFill>
              </a:rPr>
              <a:t>QUADRIMESTRE - R$ </a:t>
            </a:r>
            <a:r>
              <a:rPr lang="pt-BR" b="1" dirty="0" smtClean="0">
                <a:solidFill>
                  <a:srgbClr val="FF0000"/>
                </a:solidFill>
              </a:rPr>
              <a:t>0,00           </a:t>
            </a:r>
            <a:r>
              <a:rPr lang="pt-BR" b="1" dirty="0">
                <a:solidFill>
                  <a:srgbClr val="FF0000"/>
                </a:solidFill>
              </a:rPr>
              <a:t>	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</a:t>
            </a:r>
            <a:r>
              <a:rPr lang="pt-BR" b="1" dirty="0" smtClean="0">
                <a:solidFill>
                  <a:srgbClr val="FF0000"/>
                </a:solidFill>
              </a:rPr>
              <a:t>$ 0,00</a:t>
            </a:r>
          </a:p>
          <a:p>
            <a:pPr marL="914400" lvl="2" indent="0">
              <a:buNone/>
            </a:pPr>
            <a:r>
              <a:rPr lang="pt-BR" sz="800" b="1" dirty="0" smtClean="0">
                <a:solidFill>
                  <a:srgbClr val="FF0000"/>
                </a:solidFill>
              </a:rPr>
              <a:t>                      </a:t>
            </a:r>
          </a:p>
          <a:p>
            <a:pPr lvl="1"/>
            <a:r>
              <a:rPr lang="pt-BR" dirty="0" smtClean="0"/>
              <a:t>1.004 – AQUISIÇÃO DE IMÓVEL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</a:t>
            </a:r>
            <a:r>
              <a:rPr lang="pt-BR" b="1" dirty="0" smtClean="0">
                <a:solidFill>
                  <a:srgbClr val="FF0000"/>
                </a:solidFill>
              </a:rPr>
              <a:t>0,00               </a:t>
            </a:r>
            <a:r>
              <a:rPr lang="pt-BR" b="1" dirty="0">
                <a:solidFill>
                  <a:srgbClr val="FF0000"/>
                </a:solidFill>
              </a:rPr>
              <a:t>	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R$ </a:t>
            </a:r>
            <a:r>
              <a:rPr lang="pt-BR" b="1" dirty="0" smtClean="0">
                <a:solidFill>
                  <a:srgbClr val="FF0000"/>
                </a:solidFill>
              </a:rPr>
              <a:t>0,00                     </a:t>
            </a:r>
          </a:p>
          <a:p>
            <a:pPr marL="914400" lvl="2" indent="0">
              <a:buNone/>
            </a:pPr>
            <a:endParaRPr lang="pt-BR" sz="8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2.003 – MANUTENÇÃO DAS ATIVIDADES DA SEC. MUN. DE ADM.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  1.006.335,73        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R$ 1.900.200,43 </a:t>
            </a:r>
            <a:endParaRPr lang="pt-BR" b="1" dirty="0" smtClean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pt-BR" sz="900" b="1" dirty="0">
              <a:solidFill>
                <a:srgbClr val="FF0000"/>
              </a:solidFill>
            </a:endParaRPr>
          </a:p>
          <a:p>
            <a:pPr lvl="1" fontAlgn="ctr"/>
            <a:r>
              <a:rPr lang="pt-BR" dirty="0"/>
              <a:t>1.047 - EDIFICAÇÃO/AMPLIAÇÃO DE ESPAÇO FÍSICO PARA INSTALAÇÃO DO CONSELHO TUTELAR</a:t>
            </a:r>
          </a:p>
          <a:p>
            <a:pPr lvl="2"/>
            <a:r>
              <a:rPr lang="pt-BR" sz="2400" b="1" dirty="0">
                <a:solidFill>
                  <a:srgbClr val="FF0000"/>
                </a:solidFill>
              </a:rPr>
              <a:t>NO QUADRIMESTRE - R$ 0,00           	NO EXERCÍCIO – R$ </a:t>
            </a:r>
            <a:r>
              <a:rPr lang="pt-BR" sz="2400" b="1" dirty="0" smtClean="0">
                <a:solidFill>
                  <a:srgbClr val="FF0000"/>
                </a:solidFill>
              </a:rPr>
              <a:t>0,00</a:t>
            </a:r>
          </a:p>
          <a:p>
            <a:pPr marL="914400" lvl="2" indent="0">
              <a:buNone/>
            </a:pPr>
            <a:endParaRPr lang="pt-BR" sz="900" b="1" dirty="0" smtClean="0">
              <a:solidFill>
                <a:srgbClr val="FF0000"/>
              </a:solidFill>
            </a:endParaRPr>
          </a:p>
          <a:p>
            <a:pPr lvl="1"/>
            <a:r>
              <a:rPr lang="pt-BR" dirty="0"/>
              <a:t>2.044 – MANUTENÇÃO DAS ATIVIDADES CONSELHO TUTELAR </a:t>
            </a:r>
          </a:p>
          <a:p>
            <a:pPr lvl="2"/>
            <a:r>
              <a:rPr lang="pt-BR" sz="2400" b="1" dirty="0" smtClean="0">
                <a:solidFill>
                  <a:srgbClr val="FF0000"/>
                </a:solidFill>
              </a:rPr>
              <a:t>NO QUADRIMESTRE - R</a:t>
            </a:r>
            <a:r>
              <a:rPr lang="pt-BR" sz="2400" b="1" dirty="0">
                <a:solidFill>
                  <a:srgbClr val="FF0000"/>
                </a:solidFill>
              </a:rPr>
              <a:t>$ 97.659,36           </a:t>
            </a:r>
            <a:r>
              <a:rPr lang="pt-BR" sz="2400" b="1" dirty="0" smtClean="0">
                <a:solidFill>
                  <a:srgbClr val="FF0000"/>
                </a:solidFill>
              </a:rPr>
              <a:t>	NO EXERCÍCIO – R</a:t>
            </a:r>
            <a:r>
              <a:rPr lang="pt-BR" sz="2400" b="1" dirty="0">
                <a:solidFill>
                  <a:srgbClr val="FF0000"/>
                </a:solidFill>
              </a:rPr>
              <a:t>$  177.596,07                       </a:t>
            </a:r>
            <a:endParaRPr lang="pt-BR" sz="2400" b="1" dirty="0" smtClean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pt-BR" sz="2400" b="1" dirty="0" smtClean="0">
              <a:solidFill>
                <a:srgbClr val="FF0000"/>
              </a:solidFill>
            </a:endParaRPr>
          </a:p>
          <a:p>
            <a:pPr lvl="2"/>
            <a:endParaRPr lang="pt-BR" sz="2400" b="1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pt-BR" dirty="0" smtClean="0"/>
          </a:p>
          <a:p>
            <a:pPr lvl="2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300452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7478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/>
              <a:t>SECRETARIA DE ADMINISTRAÇÃO, FINANÇAS E PLANEJAMENTO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252604"/>
            <a:ext cx="10515600" cy="4924359"/>
          </a:xfrm>
        </p:spPr>
        <p:txBody>
          <a:bodyPr>
            <a:normAutofit/>
          </a:bodyPr>
          <a:lstStyle/>
          <a:p>
            <a:r>
              <a:rPr lang="pt-BR" b="1" u="sng" dirty="0" smtClean="0"/>
              <a:t>AÇÃO:</a:t>
            </a:r>
          </a:p>
          <a:p>
            <a:pPr lvl="1"/>
            <a:r>
              <a:rPr lang="pt-BR" dirty="0" smtClean="0"/>
              <a:t>2.004 – MANUTENÇÃO DA SEGURANÇA PÚBLICA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 </a:t>
            </a:r>
            <a:r>
              <a:rPr lang="pt-BR" b="1" dirty="0" smtClean="0">
                <a:solidFill>
                  <a:srgbClr val="FF0000"/>
                </a:solidFill>
              </a:rPr>
              <a:t>5.981,25             </a:t>
            </a:r>
            <a:r>
              <a:rPr lang="pt-BR" b="1" dirty="0">
                <a:solidFill>
                  <a:srgbClr val="FF0000"/>
                </a:solidFill>
              </a:rPr>
              <a:t>	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R$ 8.128,35                       </a:t>
            </a:r>
          </a:p>
          <a:p>
            <a:pPr lvl="1"/>
            <a:r>
              <a:rPr lang="pt-BR" dirty="0" smtClean="0"/>
              <a:t>2.036 – MANUTENÇÃO DO FUREBOM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7.743,86           	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R$  7.945,36                     </a:t>
            </a:r>
          </a:p>
          <a:p>
            <a:pPr lvl="1"/>
            <a:r>
              <a:rPr lang="pt-BR" dirty="0" smtClean="0"/>
              <a:t>2.037 – MANUTENÇÃO DAS AÇÕES EMERGÊNCIAS DA DEFESA CIVIL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$ 0,00                 </a:t>
            </a:r>
            <a:r>
              <a:rPr lang="pt-BR" b="1" dirty="0">
                <a:solidFill>
                  <a:srgbClr val="FF0000"/>
                </a:solidFill>
              </a:rPr>
              <a:t>	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</a:t>
            </a:r>
            <a:r>
              <a:rPr lang="pt-BR" b="1" dirty="0" smtClean="0">
                <a:solidFill>
                  <a:srgbClr val="FF0000"/>
                </a:solidFill>
              </a:rPr>
              <a:t>$ 0,00                      </a:t>
            </a:r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0.001 – PAGAMENTO DE DÍVIDAS E ENCARGOS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40.888,64         	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R$ 43.124,70</a:t>
            </a:r>
            <a:endParaRPr lang="pt-BR" b="1" dirty="0" smtClean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0.002 – PAGAMENTO DE APOSENTADAS E PENSIONISTAS</a:t>
            </a:r>
          </a:p>
          <a:p>
            <a:pPr lvl="2"/>
            <a:r>
              <a:rPr lang="pt-BR" b="1" dirty="0" smtClean="0">
                <a:solidFill>
                  <a:srgbClr val="FF0000"/>
                </a:solidFill>
              </a:rPr>
              <a:t>NO </a:t>
            </a:r>
            <a:r>
              <a:rPr lang="pt-BR" b="1" dirty="0">
                <a:solidFill>
                  <a:srgbClr val="FF0000"/>
                </a:solidFill>
              </a:rPr>
              <a:t>QUADRIMESTRE - R$  55.315,74          	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R$ 102.664,24                    </a:t>
            </a:r>
          </a:p>
          <a:p>
            <a:pPr lvl="1"/>
            <a:r>
              <a:rPr lang="pt-BR" dirty="0" smtClean="0"/>
              <a:t>0.003 – RECOLHIEMNTO DE PASEP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119.068,55           	</a:t>
            </a:r>
            <a:r>
              <a:rPr lang="pt-BR" b="1" dirty="0" smtClean="0">
                <a:solidFill>
                  <a:srgbClr val="FF0000"/>
                </a:solidFill>
              </a:rPr>
              <a:t>NO </a:t>
            </a:r>
            <a:r>
              <a:rPr lang="pt-BR" b="1" dirty="0">
                <a:solidFill>
                  <a:srgbClr val="FF0000"/>
                </a:solidFill>
              </a:rPr>
              <a:t>EXERCÍCIO – R$ 207.135,62                     </a:t>
            </a:r>
          </a:p>
          <a:p>
            <a:pPr marL="914400" lvl="2" indent="0">
              <a:buNone/>
            </a:pPr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2341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3153"/>
          </a:xfrm>
        </p:spPr>
        <p:txBody>
          <a:bodyPr>
            <a:normAutofit/>
          </a:bodyPr>
          <a:lstStyle/>
          <a:p>
            <a:r>
              <a:rPr lang="pt-BR" sz="2000" b="1" dirty="0"/>
              <a:t>SECRETARIA </a:t>
            </a:r>
            <a:r>
              <a:rPr lang="pt-BR" sz="2000" b="1" dirty="0" smtClean="0"/>
              <a:t>MUNICIPAL </a:t>
            </a:r>
            <a:r>
              <a:rPr lang="pt-BR" sz="2000" b="1" dirty="0"/>
              <a:t>DA EDUCAÇÃO, CULTURA, ESPORTES E TURISMO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DEPARTAMENTO DE EDUCAÇÃO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78278"/>
            <a:ext cx="10515600" cy="4598685"/>
          </a:xfrm>
        </p:spPr>
        <p:txBody>
          <a:bodyPr>
            <a:normAutofit lnSpcReduction="10000"/>
          </a:bodyPr>
          <a:lstStyle/>
          <a:p>
            <a:r>
              <a:rPr lang="pt-BR" b="1" u="sng" dirty="0"/>
              <a:t>AÇÃO:</a:t>
            </a:r>
          </a:p>
          <a:p>
            <a:pPr lvl="1"/>
            <a:r>
              <a:rPr lang="pt-BR" dirty="0" smtClean="0"/>
              <a:t>MANUTENÇÃO DA MERENDA ESCOLAR - </a:t>
            </a:r>
            <a:r>
              <a:rPr lang="pt-BR" u="sng" dirty="0" smtClean="0"/>
              <a:t>(AÇÕES 2.010/2.011/2.039)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R$ 98.601,26         	NO EXERCÍCIO – R$ </a:t>
            </a:r>
            <a:r>
              <a:rPr lang="pt-BR" b="1" dirty="0" smtClean="0">
                <a:solidFill>
                  <a:srgbClr val="FF0000"/>
                </a:solidFill>
              </a:rPr>
              <a:t>175.323,52</a:t>
            </a:r>
          </a:p>
          <a:p>
            <a:pPr marL="914400" lvl="2" indent="0">
              <a:buNone/>
            </a:pPr>
            <a:endParaRPr lang="pt-BR" sz="8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AMPLIAÇÃO E MELHORIAS DAS ESCOLAS - </a:t>
            </a:r>
            <a:r>
              <a:rPr lang="pt-BR" u="sng" dirty="0" smtClean="0"/>
              <a:t>(AÇÕES 1.005/1.006)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R$ 22.325,94         	NO EXERCÍCIO – R$ </a:t>
            </a:r>
            <a:r>
              <a:rPr lang="pt-BR" b="1" dirty="0" smtClean="0">
                <a:solidFill>
                  <a:srgbClr val="FF0000"/>
                </a:solidFill>
              </a:rPr>
              <a:t>102.303,64</a:t>
            </a:r>
          </a:p>
          <a:p>
            <a:pPr marL="914400" lvl="2" indent="0">
              <a:buNone/>
            </a:pPr>
            <a:endParaRPr lang="pt-BR" sz="8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MANUT. DA ED. INFANTIL EM CRECHE - </a:t>
            </a:r>
            <a:r>
              <a:rPr lang="pt-BR" u="sng" dirty="0" smtClean="0"/>
              <a:t>(AÇÕES 2.007/2.008)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228.779,48         	NO EXERCÍCIO – R</a:t>
            </a:r>
            <a:r>
              <a:rPr lang="pt-BR" b="1" dirty="0" smtClean="0">
                <a:solidFill>
                  <a:srgbClr val="FF0000"/>
                </a:solidFill>
              </a:rPr>
              <a:t>$ 403.954,06</a:t>
            </a:r>
          </a:p>
          <a:p>
            <a:pPr marL="914400" lvl="2" indent="0">
              <a:buNone/>
            </a:pPr>
            <a:endParaRPr lang="pt-BR" sz="800" b="1" dirty="0" smtClean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MANUT. DA ED. INFANTIL PRÉ-ESCOLAR - </a:t>
            </a:r>
            <a:r>
              <a:rPr lang="pt-BR" u="sng" dirty="0" smtClean="0"/>
              <a:t>(AÇÕES 2.040/2.041)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 260.144,12        	NO EXERCÍCIO – R</a:t>
            </a:r>
            <a:r>
              <a:rPr lang="pt-BR" b="1" dirty="0" smtClean="0">
                <a:solidFill>
                  <a:srgbClr val="FF0000"/>
                </a:solidFill>
              </a:rPr>
              <a:t>$ 503.633,08</a:t>
            </a:r>
          </a:p>
          <a:p>
            <a:pPr marL="914400" lvl="2" indent="0">
              <a:buNone/>
            </a:pPr>
            <a:endParaRPr lang="pt-BR" sz="800" b="1" dirty="0" smtClean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MANUT DO ENSINO FUNDAMENTAL - </a:t>
            </a:r>
            <a:r>
              <a:rPr lang="pt-BR" u="sng" dirty="0" smtClean="0"/>
              <a:t>(AÇÕES 2.005/2.006)</a:t>
            </a:r>
          </a:p>
          <a:p>
            <a:pPr lvl="2"/>
            <a:r>
              <a:rPr lang="pt-BR" b="1" dirty="0" smtClean="0">
                <a:solidFill>
                  <a:srgbClr val="FF0000"/>
                </a:solidFill>
              </a:rPr>
              <a:t>NO </a:t>
            </a:r>
            <a:r>
              <a:rPr lang="pt-BR" b="1" dirty="0">
                <a:solidFill>
                  <a:srgbClr val="FF0000"/>
                </a:solidFill>
              </a:rPr>
              <a:t>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743.318,93         	NO EXERCÍCIO – R$ 1.375.470,62</a:t>
            </a:r>
            <a:endParaRPr lang="pt-BR" dirty="0" smtClean="0"/>
          </a:p>
          <a:p>
            <a:pPr lvl="1"/>
            <a:endParaRPr lang="pt-BR" dirty="0" smtClean="0"/>
          </a:p>
          <a:p>
            <a:pPr marL="457200" lvl="1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4916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7894"/>
          </a:xfrm>
        </p:spPr>
        <p:txBody>
          <a:bodyPr>
            <a:normAutofit/>
          </a:bodyPr>
          <a:lstStyle/>
          <a:p>
            <a:r>
              <a:rPr lang="pt-BR" sz="2000" b="1" dirty="0"/>
              <a:t>SECRETARIA </a:t>
            </a:r>
            <a:r>
              <a:rPr lang="pt-BR" sz="2000" b="1" dirty="0" smtClean="0"/>
              <a:t>MUNICIPAL </a:t>
            </a:r>
            <a:r>
              <a:rPr lang="pt-BR" sz="2000" b="1" dirty="0"/>
              <a:t>DA EDUCAÇÃO, CULTURA, ESPORTES E TURISMO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DEPARTAMENTO DE EDUCAÇÃO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53020"/>
            <a:ext cx="10515600" cy="4723943"/>
          </a:xfrm>
        </p:spPr>
        <p:txBody>
          <a:bodyPr>
            <a:normAutofit/>
          </a:bodyPr>
          <a:lstStyle/>
          <a:p>
            <a:r>
              <a:rPr lang="pt-BR" b="1" u="sng" dirty="0"/>
              <a:t>AÇÃO</a:t>
            </a:r>
            <a:r>
              <a:rPr lang="pt-BR" b="1" u="sng" dirty="0" smtClean="0"/>
              <a:t>:</a:t>
            </a:r>
          </a:p>
          <a:p>
            <a:pPr lvl="1"/>
            <a:r>
              <a:rPr lang="pt-BR" dirty="0"/>
              <a:t>AQUISIÇÃO DE </a:t>
            </a:r>
            <a:r>
              <a:rPr lang="pt-BR" dirty="0" smtClean="0"/>
              <a:t>VEÍCULOS PARA O TRANSPORTE ESCOLAR </a:t>
            </a:r>
            <a:r>
              <a:rPr lang="pt-BR" dirty="0"/>
              <a:t>- </a:t>
            </a:r>
            <a:r>
              <a:rPr lang="pt-BR" u="sng" dirty="0"/>
              <a:t>(AÇÃO </a:t>
            </a:r>
            <a:r>
              <a:rPr lang="pt-BR" u="sng" dirty="0" smtClean="0"/>
              <a:t>1.007)</a:t>
            </a:r>
            <a:endParaRPr lang="pt-BR" u="sng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</a:t>
            </a:r>
            <a:r>
              <a:rPr lang="pt-BR" b="1" dirty="0" smtClean="0">
                <a:solidFill>
                  <a:srgbClr val="FF0000"/>
                </a:solidFill>
              </a:rPr>
              <a:t>141.950,00         </a:t>
            </a:r>
            <a:r>
              <a:rPr lang="pt-BR" b="1" dirty="0">
                <a:solidFill>
                  <a:srgbClr val="FF0000"/>
                </a:solidFill>
              </a:rPr>
              <a:t>	NO EXERCÍCIO – R$ 141.950,00           </a:t>
            </a:r>
          </a:p>
          <a:p>
            <a:pPr lvl="1"/>
            <a:r>
              <a:rPr lang="pt-BR" dirty="0" smtClean="0"/>
              <a:t>AQUISIÇÃO DE EQUIP. E MOBILIÁRIOS P/ EDUCAÇÃO - </a:t>
            </a:r>
            <a:r>
              <a:rPr lang="pt-BR" u="sng" dirty="0" smtClean="0"/>
              <a:t>(AÇÃO 1.008)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 9.207,44           	NO EXERCÍCIO – R$  </a:t>
            </a:r>
            <a:r>
              <a:rPr lang="pt-BR" b="1" dirty="0" smtClean="0">
                <a:solidFill>
                  <a:srgbClr val="FF0000"/>
                </a:solidFill>
              </a:rPr>
              <a:t>13.083,04</a:t>
            </a:r>
          </a:p>
          <a:p>
            <a:pPr marL="914400" lvl="2" indent="0">
              <a:buNone/>
            </a:pPr>
            <a:endParaRPr lang="pt-BR" sz="8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CONST. GINÁSIO DE ESPORTE/CENTRO EVENTOS - </a:t>
            </a:r>
            <a:r>
              <a:rPr lang="pt-BR" u="sng" dirty="0" smtClean="0"/>
              <a:t>(AÇÃO 1.009)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595.250,86         </a:t>
            </a:r>
            <a:r>
              <a:rPr lang="pt-BR" b="1" dirty="0" smtClean="0">
                <a:solidFill>
                  <a:srgbClr val="FF0000"/>
                </a:solidFill>
              </a:rPr>
              <a:t>NO </a:t>
            </a:r>
            <a:r>
              <a:rPr lang="pt-BR" b="1" dirty="0">
                <a:solidFill>
                  <a:srgbClr val="FF0000"/>
                </a:solidFill>
              </a:rPr>
              <a:t>EXERCÍCIO –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925.586,89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8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CONST., REFORMAS E MELHORIAS ABRIGOS P/ ALUNOS- </a:t>
            </a:r>
            <a:r>
              <a:rPr lang="pt-BR" u="sng" dirty="0" smtClean="0"/>
              <a:t>(AÇÃO 1.010)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</a:t>
            </a:r>
            <a:r>
              <a:rPr lang="pt-BR" b="1" dirty="0" smtClean="0">
                <a:solidFill>
                  <a:srgbClr val="FF0000"/>
                </a:solidFill>
              </a:rPr>
              <a:t>0,00               </a:t>
            </a:r>
            <a:r>
              <a:rPr lang="pt-BR" b="1" dirty="0">
                <a:solidFill>
                  <a:srgbClr val="FF0000"/>
                </a:solidFill>
              </a:rPr>
              <a:t>	NO EXERCÍCIO – R$ </a:t>
            </a:r>
            <a:r>
              <a:rPr lang="pt-BR" b="1" dirty="0" smtClean="0">
                <a:solidFill>
                  <a:srgbClr val="FF0000"/>
                </a:solidFill>
              </a:rPr>
              <a:t>0,00                     </a:t>
            </a:r>
          </a:p>
          <a:p>
            <a:pPr lvl="2"/>
            <a:endParaRPr lang="pt-BR" sz="8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MANUTENÇÃO DO TRANSPORTE ESCOLAR - </a:t>
            </a:r>
            <a:r>
              <a:rPr lang="pt-BR" u="sng" dirty="0" smtClean="0"/>
              <a:t>(AÇÃO 2.009)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R$ 280.715,18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R$ 506.479,54 </a:t>
            </a:r>
            <a:endParaRPr lang="pt-BR" sz="800" b="1" dirty="0">
              <a:solidFill>
                <a:srgbClr val="FF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3264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SECRETARIA </a:t>
            </a:r>
            <a:r>
              <a:rPr lang="pt-BR" sz="2000" b="1" dirty="0" smtClean="0"/>
              <a:t>MUNICIPAL </a:t>
            </a:r>
            <a:r>
              <a:rPr lang="pt-BR" sz="2000" b="1" dirty="0"/>
              <a:t>DA EDUCAÇÃO, CULTURA, ESPORTES E TURISMO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DEPARTAMENTO DE EDUCAÇÃO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u="sng" dirty="0"/>
              <a:t>AÇÃO</a:t>
            </a:r>
            <a:r>
              <a:rPr lang="pt-BR" b="1" u="sng" dirty="0" smtClean="0"/>
              <a:t>:</a:t>
            </a:r>
          </a:p>
          <a:p>
            <a:pPr lvl="1"/>
            <a:r>
              <a:rPr lang="pt-BR" dirty="0"/>
              <a:t>MANUTENÇÃO DA SECRETARIA EDUCAÇÃO - </a:t>
            </a:r>
            <a:r>
              <a:rPr lang="pt-BR" u="sng" dirty="0"/>
              <a:t>(AÇÃO 2.012)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 </a:t>
            </a:r>
            <a:r>
              <a:rPr lang="pt-BR" b="1" dirty="0" smtClean="0">
                <a:solidFill>
                  <a:srgbClr val="FF0000"/>
                </a:solidFill>
              </a:rPr>
              <a:t>322.907,74        </a:t>
            </a:r>
            <a:r>
              <a:rPr lang="pt-BR" b="1" dirty="0">
                <a:solidFill>
                  <a:srgbClr val="FF0000"/>
                </a:solidFill>
              </a:rPr>
              <a:t>	NO EXERCÍCIO –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829.721,75 </a:t>
            </a:r>
            <a:endParaRPr lang="pt-BR" b="1" dirty="0" smtClean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pt-BR" sz="1400" b="1" dirty="0" smtClean="0">
                <a:solidFill>
                  <a:schemeClr val="accent5"/>
                </a:solidFill>
              </a:rPr>
              <a:t>(Obs. Devolução Rendimentos Transf. Especial </a:t>
            </a:r>
            <a:r>
              <a:rPr lang="pt-BR" sz="1400" b="1" dirty="0">
                <a:solidFill>
                  <a:schemeClr val="accent5"/>
                </a:solidFill>
              </a:rPr>
              <a:t>ao Estado R$ </a:t>
            </a:r>
            <a:r>
              <a:rPr lang="pt-BR" sz="1400" b="1" dirty="0" smtClean="0">
                <a:solidFill>
                  <a:schemeClr val="accent5"/>
                </a:solidFill>
              </a:rPr>
              <a:t>242.421,40)</a:t>
            </a:r>
          </a:p>
          <a:p>
            <a:pPr marL="914400" lvl="2" indent="0">
              <a:buNone/>
            </a:pPr>
            <a:r>
              <a:rPr lang="pt-BR" b="1" dirty="0" smtClean="0">
                <a:solidFill>
                  <a:srgbClr val="FF0000"/>
                </a:solidFill>
              </a:rPr>
              <a:t>                     </a:t>
            </a:r>
          </a:p>
          <a:p>
            <a:pPr lvl="1"/>
            <a:r>
              <a:rPr lang="pt-BR" dirty="0" smtClean="0"/>
              <a:t>MANUTENÇÃO DO ENSINO MÉDIO - </a:t>
            </a:r>
            <a:r>
              <a:rPr lang="pt-BR" u="sng" dirty="0" smtClean="0"/>
              <a:t>(AÇÃO 2.013)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$ 0,00          </a:t>
            </a:r>
            <a:r>
              <a:rPr lang="pt-BR" b="1" dirty="0">
                <a:solidFill>
                  <a:srgbClr val="FF0000"/>
                </a:solidFill>
              </a:rPr>
              <a:t>	NO EXERCÍCIO – R$ </a:t>
            </a:r>
            <a:r>
              <a:rPr lang="pt-BR" b="1" dirty="0" smtClean="0">
                <a:solidFill>
                  <a:srgbClr val="FF0000"/>
                </a:solidFill>
              </a:rPr>
              <a:t>0,00                     </a:t>
            </a:r>
          </a:p>
          <a:p>
            <a:pPr lvl="2"/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MANUTENÇÃO DO ENSINO SUPERIOR - </a:t>
            </a:r>
            <a:r>
              <a:rPr lang="pt-BR" u="sng" dirty="0" smtClean="0"/>
              <a:t>(AÇÃO 2.014)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$ 0,00               </a:t>
            </a:r>
            <a:r>
              <a:rPr lang="pt-BR" b="1" dirty="0">
                <a:solidFill>
                  <a:srgbClr val="FF0000"/>
                </a:solidFill>
              </a:rPr>
              <a:t>	NO EXERCÍCIO – R$ </a:t>
            </a:r>
            <a:r>
              <a:rPr lang="pt-BR" b="1" dirty="0" smtClean="0">
                <a:solidFill>
                  <a:srgbClr val="FF0000"/>
                </a:solidFill>
              </a:rPr>
              <a:t>0,00                     </a:t>
            </a:r>
          </a:p>
          <a:p>
            <a:pPr lvl="2"/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CONST. MELHORIAS E AMP. DE PARQUE INFANTIL - </a:t>
            </a:r>
            <a:r>
              <a:rPr lang="pt-BR" u="sng" dirty="0" smtClean="0"/>
              <a:t>(AÇÃO 1.011)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0,00                	NO EXERCÍCIO – R</a:t>
            </a:r>
            <a:r>
              <a:rPr lang="pt-BR" b="1" dirty="0" smtClean="0">
                <a:solidFill>
                  <a:srgbClr val="FF0000"/>
                </a:solidFill>
              </a:rPr>
              <a:t>$ 0,00                      </a:t>
            </a:r>
            <a:endParaRPr lang="pt-BR" b="1" dirty="0">
              <a:solidFill>
                <a:srgbClr val="FF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209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SECRETARIA </a:t>
            </a:r>
            <a:r>
              <a:rPr lang="pt-BR" sz="2000" b="1" dirty="0" smtClean="0"/>
              <a:t>MUNICIOPAL </a:t>
            </a:r>
            <a:r>
              <a:rPr lang="pt-BR" sz="2000" b="1" dirty="0"/>
              <a:t>DA EDUCAÇÃO, CULTURA, ESPORTES E TURISMO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DEPARTAMENTO DE CULTURA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 smtClean="0"/>
              <a:t>AÇÃO:</a:t>
            </a:r>
          </a:p>
          <a:p>
            <a:pPr lvl="1"/>
            <a:r>
              <a:rPr lang="pt-BR" dirty="0" smtClean="0"/>
              <a:t>1.012 – AQUISIÇÃO DE EQUIPAMENTOS E MOBILIÁRIOS P/ CULTURA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$ 0,00             </a:t>
            </a:r>
            <a:r>
              <a:rPr lang="pt-BR" b="1" dirty="0">
                <a:solidFill>
                  <a:srgbClr val="FF0000"/>
                </a:solidFill>
              </a:rPr>
              <a:t>	NO EXERCÍCIO – R$ 533,98 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2.015 – MANUTENÇÃO DA CULTURA NO MUNICÍPIO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48.768,39 </a:t>
            </a:r>
            <a:r>
              <a:rPr lang="pt-BR" b="1" dirty="0" smtClean="0">
                <a:solidFill>
                  <a:srgbClr val="FF0000"/>
                </a:solidFill>
              </a:rPr>
              <a:t>          </a:t>
            </a:r>
            <a:r>
              <a:rPr lang="pt-BR" b="1" dirty="0">
                <a:solidFill>
                  <a:srgbClr val="FF0000"/>
                </a:solidFill>
              </a:rPr>
              <a:t>	NO EXERCÍCIO –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79.800,34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374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SECRETARIA </a:t>
            </a:r>
            <a:r>
              <a:rPr lang="pt-BR" sz="2000" b="1" dirty="0" smtClean="0"/>
              <a:t>MUNICIPAL </a:t>
            </a:r>
            <a:r>
              <a:rPr lang="pt-BR" sz="2000" b="1" dirty="0"/>
              <a:t>DA EDUCAÇÃO, CULTURA, ESPORTES E TURISMO</a:t>
            </a:r>
            <a:r>
              <a:rPr lang="pt-BR" b="1" dirty="0"/>
              <a:t/>
            </a:r>
            <a:br>
              <a:rPr lang="pt-BR" b="1" dirty="0"/>
            </a:br>
            <a:r>
              <a:rPr lang="pt-BR" b="1" dirty="0"/>
              <a:t>DEPARTAMENTO </a:t>
            </a:r>
            <a:r>
              <a:rPr lang="pt-BR" b="1" dirty="0" smtClean="0"/>
              <a:t>DE ESPORTES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 smtClean="0"/>
              <a:t>AÇÃO</a:t>
            </a:r>
            <a:r>
              <a:rPr lang="pt-BR" b="1" dirty="0" smtClean="0"/>
              <a:t>:</a:t>
            </a:r>
          </a:p>
          <a:p>
            <a:pPr lvl="1"/>
            <a:r>
              <a:rPr lang="pt-BR" dirty="0" smtClean="0"/>
              <a:t>1.013 – AQUISIÇÃO DE EQUIP. E MAT. PERMANENTE P/ ESPORTE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</a:t>
            </a:r>
            <a:r>
              <a:rPr lang="pt-BR" b="1" dirty="0" smtClean="0">
                <a:solidFill>
                  <a:srgbClr val="FF0000"/>
                </a:solidFill>
              </a:rPr>
              <a:t>0,00               </a:t>
            </a:r>
            <a:r>
              <a:rPr lang="pt-BR" b="1" dirty="0">
                <a:solidFill>
                  <a:srgbClr val="FF0000"/>
                </a:solidFill>
              </a:rPr>
              <a:t>	NO EXERCÍCIO – R$ </a:t>
            </a:r>
            <a:r>
              <a:rPr lang="pt-BR" b="1" dirty="0" smtClean="0">
                <a:solidFill>
                  <a:srgbClr val="FF0000"/>
                </a:solidFill>
              </a:rPr>
              <a:t>0,00                     </a:t>
            </a:r>
          </a:p>
          <a:p>
            <a:pPr lvl="2"/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1.014 – CONSTRUÇÃ/AMPLIAÇÃO DE CENTROS ESPORTIVOS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</a:t>
            </a:r>
            <a:r>
              <a:rPr lang="pt-BR" b="1" dirty="0" smtClean="0">
                <a:solidFill>
                  <a:srgbClr val="FF0000"/>
                </a:solidFill>
              </a:rPr>
              <a:t>0,00           </a:t>
            </a:r>
            <a:r>
              <a:rPr lang="pt-BR" b="1" dirty="0">
                <a:solidFill>
                  <a:srgbClr val="FF0000"/>
                </a:solidFill>
              </a:rPr>
              <a:t>	NO EXERCÍCIO – R$ </a:t>
            </a:r>
            <a:r>
              <a:rPr lang="pt-BR" b="1" dirty="0" smtClean="0">
                <a:solidFill>
                  <a:srgbClr val="FF0000"/>
                </a:solidFill>
              </a:rPr>
              <a:t>0,00                    </a:t>
            </a:r>
          </a:p>
          <a:p>
            <a:pPr lvl="2"/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2.016 – MANUTENÇÃO DO ESPORTE MUNICIPAL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R$ 124.752,48        	NO EXERCÍCIO – R$ 222.336,06                    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7870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000" b="1" dirty="0" smtClean="0"/>
              <a:t>SECRETARIA MUNICIPAL DA EDUCAÇÃO, CULTURA, ESPORTES E TURISMO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DEPARTAMENTO DE TURISMO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 smtClean="0"/>
              <a:t>AÇÃO:</a:t>
            </a:r>
          </a:p>
          <a:p>
            <a:pPr marL="914400" lvl="2" indent="0">
              <a:buNone/>
            </a:pPr>
            <a:r>
              <a:rPr lang="pt-BR" b="1" dirty="0" smtClean="0">
                <a:solidFill>
                  <a:srgbClr val="FF0000"/>
                </a:solidFill>
              </a:rPr>
              <a:t>                     </a:t>
            </a:r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/>
              <a:t>2.017 – MANUTENÇÃO DO DEPARTAMENTO DE TURISMO NO MUNICÍPIO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</a:t>
            </a:r>
            <a:r>
              <a:rPr lang="pt-BR" b="1" dirty="0" smtClean="0">
                <a:solidFill>
                  <a:srgbClr val="FF0000"/>
                </a:solidFill>
              </a:rPr>
              <a:t>0,00                </a:t>
            </a:r>
            <a:r>
              <a:rPr lang="pt-BR" b="1" dirty="0">
                <a:solidFill>
                  <a:srgbClr val="FF0000"/>
                </a:solidFill>
              </a:rPr>
              <a:t>	NO EXERCÍCIO – R$ 523,69                     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9399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5159"/>
          </a:xfrm>
        </p:spPr>
        <p:txBody>
          <a:bodyPr/>
          <a:lstStyle/>
          <a:p>
            <a:r>
              <a:rPr lang="pt-BR" b="1" dirty="0" smtClean="0"/>
              <a:t>FUNDO MUNICIPAL DE SAÚDE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40701"/>
            <a:ext cx="10515600" cy="4809995"/>
          </a:xfrm>
        </p:spPr>
        <p:txBody>
          <a:bodyPr>
            <a:normAutofit/>
          </a:bodyPr>
          <a:lstStyle/>
          <a:p>
            <a:r>
              <a:rPr lang="pt-BR" b="1" u="sng" dirty="0"/>
              <a:t>AÇÃO:</a:t>
            </a:r>
          </a:p>
          <a:p>
            <a:pPr lvl="1"/>
            <a:r>
              <a:rPr lang="pt-BR" dirty="0" smtClean="0"/>
              <a:t>AMPLIAÇÃO, MELHORIAS E REF. UNIDADE DE SAÚDE - </a:t>
            </a:r>
            <a:r>
              <a:rPr lang="pt-BR" u="sng" dirty="0" smtClean="0"/>
              <a:t>(AÇÃO 1.015)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9.028,44        	NO EXERCÍCIO –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9.628,65   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AQUISIÇÃO </a:t>
            </a:r>
            <a:r>
              <a:rPr lang="pt-BR" dirty="0"/>
              <a:t>DE </a:t>
            </a:r>
            <a:r>
              <a:rPr lang="pt-BR" dirty="0" smtClean="0"/>
              <a:t>VEÍCULOS, EQUIP. E MOBILIÁRIOS </a:t>
            </a:r>
            <a:r>
              <a:rPr lang="pt-BR" dirty="0"/>
              <a:t>- </a:t>
            </a:r>
            <a:r>
              <a:rPr lang="pt-BR" u="sng" dirty="0"/>
              <a:t>(AÇÃO </a:t>
            </a:r>
            <a:r>
              <a:rPr lang="pt-BR" u="sng" dirty="0" smtClean="0"/>
              <a:t>1.016)</a:t>
            </a:r>
            <a:endParaRPr lang="pt-BR" u="sng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 </a:t>
            </a:r>
            <a:r>
              <a:rPr lang="pt-BR" b="1" dirty="0" smtClean="0">
                <a:solidFill>
                  <a:srgbClr val="FF0000"/>
                </a:solidFill>
              </a:rPr>
              <a:t>209.385,99        </a:t>
            </a:r>
            <a:r>
              <a:rPr lang="pt-BR" b="1" dirty="0">
                <a:solidFill>
                  <a:srgbClr val="FF0000"/>
                </a:solidFill>
              </a:rPr>
              <a:t>	NO EXERCÍCIO – R$ 211.255,62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VIGILÂNCIA SANITÁRIA </a:t>
            </a:r>
            <a:r>
              <a:rPr lang="pt-BR" dirty="0"/>
              <a:t>- </a:t>
            </a:r>
            <a:r>
              <a:rPr lang="pt-BR" u="sng" dirty="0"/>
              <a:t>(</a:t>
            </a:r>
            <a:r>
              <a:rPr lang="pt-BR" u="sng" dirty="0" smtClean="0"/>
              <a:t>AÇÃO 2.018)</a:t>
            </a:r>
            <a:endParaRPr lang="pt-BR" u="sng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 </a:t>
            </a:r>
            <a:r>
              <a:rPr lang="pt-BR" b="1" dirty="0" smtClean="0">
                <a:solidFill>
                  <a:srgbClr val="FF0000"/>
                </a:solidFill>
              </a:rPr>
              <a:t>378,00               </a:t>
            </a:r>
            <a:r>
              <a:rPr lang="pt-BR" b="1" dirty="0">
                <a:solidFill>
                  <a:srgbClr val="FF0000"/>
                </a:solidFill>
              </a:rPr>
              <a:t>	NO EXERCÍCIO – R$ 839,56 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VIGILÂNCIA EPIDEOMOLÓCIA EM SAÚDE </a:t>
            </a:r>
            <a:r>
              <a:rPr lang="pt-BR" dirty="0"/>
              <a:t>- </a:t>
            </a:r>
            <a:r>
              <a:rPr lang="pt-BR" u="sng" dirty="0"/>
              <a:t>(AÇÃO </a:t>
            </a:r>
            <a:r>
              <a:rPr lang="pt-BR" u="sng" dirty="0" smtClean="0"/>
              <a:t>2.019)</a:t>
            </a:r>
            <a:endParaRPr lang="pt-BR" u="sng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R$ 13.533,90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R$ 31.656,10 </a:t>
            </a:r>
            <a:endParaRPr lang="pt-BR" dirty="0"/>
          </a:p>
          <a:p>
            <a:pPr lvl="1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8940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3050"/>
          </a:xfrm>
        </p:spPr>
        <p:txBody>
          <a:bodyPr/>
          <a:lstStyle/>
          <a:p>
            <a:r>
              <a:rPr lang="pt-BR" b="1" dirty="0"/>
              <a:t>FUNDO MUNICIPAL DE SAÚDE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28175"/>
            <a:ext cx="10515600" cy="4648788"/>
          </a:xfrm>
        </p:spPr>
        <p:txBody>
          <a:bodyPr>
            <a:normAutofit/>
          </a:bodyPr>
          <a:lstStyle/>
          <a:p>
            <a:r>
              <a:rPr lang="pt-BR" b="1" u="sng" dirty="0"/>
              <a:t>AÇÃO:</a:t>
            </a:r>
          </a:p>
          <a:p>
            <a:pPr lvl="1"/>
            <a:r>
              <a:rPr lang="pt-BR" dirty="0" smtClean="0"/>
              <a:t>ASISTÊNCIA </a:t>
            </a:r>
            <a:r>
              <a:rPr lang="pt-BR" dirty="0"/>
              <a:t>FARMACÊUTICA EM SAÚDE - </a:t>
            </a:r>
            <a:r>
              <a:rPr lang="pt-BR" u="sng" dirty="0"/>
              <a:t>(AÇÃO 2.021)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 </a:t>
            </a:r>
            <a:r>
              <a:rPr lang="pt-BR" b="1" dirty="0" smtClean="0">
                <a:solidFill>
                  <a:srgbClr val="FF0000"/>
                </a:solidFill>
              </a:rPr>
              <a:t>0,00          </a:t>
            </a:r>
            <a:r>
              <a:rPr lang="pt-BR" b="1" dirty="0">
                <a:solidFill>
                  <a:srgbClr val="FF0000"/>
                </a:solidFill>
              </a:rPr>
              <a:t>	NO EXERCÍCIO – R$  1.523,40  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ATENÇÃO </a:t>
            </a:r>
            <a:r>
              <a:rPr lang="pt-BR" dirty="0"/>
              <a:t>BÁSICA EM SAÚDE - </a:t>
            </a:r>
            <a:r>
              <a:rPr lang="pt-BR" u="sng" dirty="0"/>
              <a:t>(AÇÕES 2.020/2023)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 1.996.467,04 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R$  3.576.844,75  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MÉDIA E ALTA COMPLEXIDADE EM SAÚDE </a:t>
            </a:r>
            <a:r>
              <a:rPr lang="pt-BR" dirty="0"/>
              <a:t>- </a:t>
            </a:r>
            <a:r>
              <a:rPr lang="pt-BR" u="sng" dirty="0"/>
              <a:t>(</a:t>
            </a:r>
            <a:r>
              <a:rPr lang="pt-BR" u="sng" dirty="0" smtClean="0"/>
              <a:t>AÇÃO 2.022)</a:t>
            </a:r>
            <a:endParaRPr lang="pt-BR" u="sng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R$ 61.449,75        	NO EXERCÍCIO – R$ 181.427,79 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ENFRENTAMENTO </a:t>
            </a:r>
            <a:r>
              <a:rPr lang="pt-BR" dirty="0"/>
              <a:t>DE EMERGÊNCIAS </a:t>
            </a:r>
            <a:r>
              <a:rPr lang="pt-BR" sz="1000" dirty="0"/>
              <a:t>(PANDEMIAS/CALAMIDADE)</a:t>
            </a:r>
            <a:r>
              <a:rPr lang="pt-BR" dirty="0"/>
              <a:t> - </a:t>
            </a:r>
            <a:r>
              <a:rPr lang="pt-BR" u="sng" dirty="0"/>
              <a:t>(AÇÃO 2.024)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R$ 586,00          	NO EXERCÍCIO – R$ 586,00                    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6987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651353"/>
            <a:ext cx="9144000" cy="1941535"/>
          </a:xfrm>
        </p:spPr>
        <p:txBody>
          <a:bodyPr anchor="ctr"/>
          <a:lstStyle/>
          <a:p>
            <a:r>
              <a:rPr lang="pt-BR" b="1" i="1" dirty="0" smtClean="0">
                <a:latin typeface="Algerian" panose="04020705040A02060702" pitchFamily="82" charset="0"/>
              </a:rPr>
              <a:t>AUDIÊNCIA PÚBLICA</a:t>
            </a:r>
            <a:endParaRPr lang="pt-BR" b="1" i="1" dirty="0">
              <a:latin typeface="Algerian" panose="04020705040A02060702" pitchFamily="8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244241"/>
            <a:ext cx="9144000" cy="2517731"/>
          </a:xfrm>
        </p:spPr>
        <p:txBody>
          <a:bodyPr anchor="ctr">
            <a:normAutofit/>
          </a:bodyPr>
          <a:lstStyle/>
          <a:p>
            <a:r>
              <a:rPr lang="pt-BR" sz="6000" b="1" smtClean="0">
                <a:latin typeface="Algerian" panose="04020705040A02060702" pitchFamily="82" charset="0"/>
              </a:rPr>
              <a:t>2º </a:t>
            </a:r>
            <a:r>
              <a:rPr lang="pt-BR" sz="6000" b="1" dirty="0" smtClean="0">
                <a:latin typeface="Algerian" panose="04020705040A02060702" pitchFamily="82" charset="0"/>
              </a:rPr>
              <a:t>QUADRIMESTRE </a:t>
            </a:r>
          </a:p>
          <a:p>
            <a:r>
              <a:rPr lang="pt-BR" sz="6000" b="1" dirty="0" smtClean="0">
                <a:latin typeface="Algerian" panose="04020705040A02060702" pitchFamily="82" charset="0"/>
              </a:rPr>
              <a:t>2024</a:t>
            </a:r>
            <a:endParaRPr lang="pt-BR" sz="60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4040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2000" b="1" dirty="0"/>
              <a:t>SECRETARIA MUNICIPAL DE ASSITÊNCIA SOCIAL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sz="4000" b="1" dirty="0" smtClean="0"/>
              <a:t>FUNDO MUNICIPAL PARA INFÂNCIA E ADOLESCÊNCIA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u="sng" dirty="0" smtClean="0"/>
              <a:t>AÇÃO:</a:t>
            </a:r>
          </a:p>
          <a:p>
            <a:pPr marL="914400" lvl="2" indent="0">
              <a:buNone/>
            </a:pPr>
            <a:r>
              <a:rPr lang="pt-BR" sz="2400" b="1" dirty="0" smtClean="0">
                <a:solidFill>
                  <a:srgbClr val="FF0000"/>
                </a:solidFill>
              </a:rPr>
              <a:t>                      </a:t>
            </a:r>
          </a:p>
          <a:p>
            <a:pPr lvl="1"/>
            <a:r>
              <a:rPr lang="pt-BR" dirty="0" smtClean="0"/>
              <a:t>2.025 </a:t>
            </a:r>
            <a:r>
              <a:rPr lang="pt-BR" dirty="0"/>
              <a:t>- ATENÇÃO A CRIANÇA E AO ADOLESCENTE </a:t>
            </a:r>
          </a:p>
          <a:p>
            <a:pPr lvl="2"/>
            <a:r>
              <a:rPr lang="pt-BR" sz="2400" b="1" dirty="0">
                <a:solidFill>
                  <a:srgbClr val="FF0000"/>
                </a:solidFill>
              </a:rPr>
              <a:t>NO QUADRIMESTRE - R$ 9.617,44           	NO EXERCÍCIO – R$ 12.425,34</a:t>
            </a:r>
            <a:endParaRPr lang="pt-BR" sz="2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414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SECRETARIA MUNICIPAL DE ASSITÊNCIA SOCIAL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FUNDO MUNICIPAL DE ASSISTÊNCIA SOCIAL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60215"/>
          </a:xfrm>
        </p:spPr>
        <p:txBody>
          <a:bodyPr>
            <a:normAutofit fontScale="85000" lnSpcReduction="20000"/>
          </a:bodyPr>
          <a:lstStyle/>
          <a:p>
            <a:r>
              <a:rPr lang="pt-BR" b="1" u="sng" dirty="0"/>
              <a:t>AÇÃO:</a:t>
            </a:r>
          </a:p>
          <a:p>
            <a:pPr lvl="1"/>
            <a:r>
              <a:rPr lang="pt-BR" dirty="0" smtClean="0"/>
              <a:t>1.017 – AQUISIÇÃO DE VEÍCULOS, EQUIP. E MOBILIÁRIOS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$ 5.484,06        </a:t>
            </a:r>
            <a:r>
              <a:rPr lang="pt-BR" b="1" dirty="0">
                <a:solidFill>
                  <a:srgbClr val="FF0000"/>
                </a:solidFill>
              </a:rPr>
              <a:t>	NO EXERCÍCIO – R$ 5.484,06              </a:t>
            </a:r>
          </a:p>
          <a:p>
            <a:pPr lvl="1"/>
            <a:r>
              <a:rPr lang="pt-BR" dirty="0" smtClean="0"/>
              <a:t>1.018 </a:t>
            </a:r>
            <a:r>
              <a:rPr lang="pt-BR" dirty="0"/>
              <a:t>– </a:t>
            </a:r>
            <a:r>
              <a:rPr lang="pt-BR" dirty="0" smtClean="0"/>
              <a:t>CONSTRUÇÃO/AMPLIAÇÃO E MELHORIAS NO CRAS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$ 0,00                </a:t>
            </a:r>
            <a:r>
              <a:rPr lang="pt-BR" b="1" dirty="0">
                <a:solidFill>
                  <a:srgbClr val="FF0000"/>
                </a:solidFill>
              </a:rPr>
              <a:t>	NO EXERCÍCIO – R$ </a:t>
            </a:r>
            <a:r>
              <a:rPr lang="pt-BR" b="1" dirty="0" smtClean="0">
                <a:solidFill>
                  <a:srgbClr val="FF0000"/>
                </a:solidFill>
              </a:rPr>
              <a:t>0,00                  </a:t>
            </a:r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2.026 </a:t>
            </a:r>
            <a:r>
              <a:rPr lang="pt-BR" dirty="0"/>
              <a:t>– </a:t>
            </a:r>
            <a:r>
              <a:rPr lang="pt-BR" dirty="0" smtClean="0"/>
              <a:t>MANUTENÇÃO SECRETARIA DE ASSISTÊNCIA SOCIAL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R$ 230.197,92    	NO EXERCÍCIO – R$ 481.811,36            </a:t>
            </a:r>
          </a:p>
          <a:p>
            <a:pPr lvl="1"/>
            <a:r>
              <a:rPr lang="pt-BR" dirty="0" smtClean="0"/>
              <a:t>2.027 </a:t>
            </a:r>
            <a:r>
              <a:rPr lang="pt-BR" dirty="0"/>
              <a:t>– </a:t>
            </a:r>
            <a:r>
              <a:rPr lang="pt-BR" dirty="0" smtClean="0"/>
              <a:t>PROG. PROTEÇÃO SOCIAL ESPECIAL - MÉDIA E ALTA COMPLEXIDADE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R$ 95.548,50      	NO EXERCÍCIO –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127.746,50                     </a:t>
            </a:r>
          </a:p>
          <a:p>
            <a:pPr lvl="1"/>
            <a:r>
              <a:rPr lang="pt-BR" dirty="0" smtClean="0"/>
              <a:t>2.028 </a:t>
            </a:r>
            <a:r>
              <a:rPr lang="pt-BR" dirty="0"/>
              <a:t>– </a:t>
            </a:r>
            <a:r>
              <a:rPr lang="pt-BR" dirty="0" smtClean="0"/>
              <a:t>PROGRAMA BOLSA FAMÍLIA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R$ 3.527,83        	NO EXERCÍCIO – R$ 4.162,83</a:t>
            </a:r>
            <a:r>
              <a:rPr lang="pt-BR" b="1" dirty="0" smtClean="0">
                <a:solidFill>
                  <a:srgbClr val="FF0000"/>
                </a:solidFill>
              </a:rPr>
              <a:t>                    </a:t>
            </a:r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2.029 </a:t>
            </a:r>
            <a:r>
              <a:rPr lang="pt-BR" dirty="0"/>
              <a:t>– </a:t>
            </a:r>
            <a:r>
              <a:rPr lang="pt-BR" dirty="0" smtClean="0"/>
              <a:t>PROGRAMA DE PROTEÇÃO SOCIAL BÁSICA E SERVIÇOS DE VÍNCULOS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</a:t>
            </a:r>
            <a:r>
              <a:rPr lang="pt-BR" b="1" dirty="0" smtClean="0">
                <a:solidFill>
                  <a:srgbClr val="FF0000"/>
                </a:solidFill>
              </a:rPr>
              <a:t>120.418,21    </a:t>
            </a:r>
            <a:r>
              <a:rPr lang="pt-BR" b="1" dirty="0">
                <a:solidFill>
                  <a:srgbClr val="FF0000"/>
                </a:solidFill>
              </a:rPr>
              <a:t>	NO EXERCÍCIO – R$ 200.001,85                   </a:t>
            </a:r>
          </a:p>
          <a:p>
            <a:pPr lvl="1"/>
            <a:r>
              <a:rPr lang="pt-BR" dirty="0" smtClean="0"/>
              <a:t>2.030 – PROGRAMA DE BENEFÍCIOS EVENTUAIS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12.329,01      	NO EXERCÍCIO – R$ 23.622,51                    </a:t>
            </a:r>
          </a:p>
          <a:p>
            <a:pPr lvl="1"/>
            <a:r>
              <a:rPr lang="pt-BR" dirty="0" smtClean="0"/>
              <a:t>2.043 </a:t>
            </a:r>
            <a:r>
              <a:rPr lang="pt-BR" dirty="0"/>
              <a:t>– ATENÇÃO A TERCEIRA IDADE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R$ 15.198,83      	NO EXERCÍCIO – R$ 31.830,75                  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21306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1800" b="1" dirty="0" smtClean="0"/>
              <a:t>SECRETARIA MUNICIPAL DE ASSITÊNCIA SOCIAL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FUNDO ROTATIVO HABITACIONAL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90805"/>
            <a:ext cx="10515600" cy="4008329"/>
          </a:xfrm>
        </p:spPr>
        <p:txBody>
          <a:bodyPr/>
          <a:lstStyle/>
          <a:p>
            <a:r>
              <a:rPr lang="pt-BR" b="1" u="sng" dirty="0"/>
              <a:t>AÇÃO:</a:t>
            </a:r>
          </a:p>
          <a:p>
            <a:pPr lvl="1"/>
            <a:r>
              <a:rPr lang="pt-BR" dirty="0" smtClean="0"/>
              <a:t>1.019 </a:t>
            </a:r>
            <a:r>
              <a:rPr lang="pt-BR" dirty="0"/>
              <a:t>– </a:t>
            </a:r>
            <a:r>
              <a:rPr lang="pt-BR" dirty="0" smtClean="0"/>
              <a:t>CONSTRUÇÃO/MELHORIAS DE UNIDADES HABITACIONAIS URBANAS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 </a:t>
            </a:r>
            <a:r>
              <a:rPr lang="pt-BR" b="1" dirty="0" smtClean="0">
                <a:solidFill>
                  <a:srgbClr val="FF0000"/>
                </a:solidFill>
              </a:rPr>
              <a:t>0,00         </a:t>
            </a:r>
            <a:r>
              <a:rPr lang="pt-BR" b="1" dirty="0">
                <a:solidFill>
                  <a:srgbClr val="FF0000"/>
                </a:solidFill>
              </a:rPr>
              <a:t>	NO EXERCÍCIO – R$  </a:t>
            </a:r>
            <a:r>
              <a:rPr lang="pt-BR" b="1" dirty="0" smtClean="0">
                <a:solidFill>
                  <a:srgbClr val="FF0000"/>
                </a:solidFill>
              </a:rPr>
              <a:t>0,00                     </a:t>
            </a:r>
          </a:p>
          <a:p>
            <a:pPr lvl="2"/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1.020 </a:t>
            </a:r>
            <a:r>
              <a:rPr lang="pt-BR" dirty="0"/>
              <a:t>– CONSTRUÇÃO/MELHORIAS DE UNIDADES HABITACIONAIS </a:t>
            </a:r>
            <a:r>
              <a:rPr lang="pt-BR" dirty="0" smtClean="0"/>
              <a:t>RURAIS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</a:t>
            </a:r>
            <a:r>
              <a:rPr lang="pt-BR" b="1" dirty="0" smtClean="0">
                <a:solidFill>
                  <a:srgbClr val="FF0000"/>
                </a:solidFill>
              </a:rPr>
              <a:t>0,00            </a:t>
            </a:r>
            <a:r>
              <a:rPr lang="pt-BR" b="1" dirty="0">
                <a:solidFill>
                  <a:srgbClr val="FF0000"/>
                </a:solidFill>
              </a:rPr>
              <a:t>	NO EXERCÍCIO – R</a:t>
            </a:r>
            <a:r>
              <a:rPr lang="pt-BR" b="1" dirty="0" smtClean="0">
                <a:solidFill>
                  <a:srgbClr val="FF0000"/>
                </a:solidFill>
              </a:rPr>
              <a:t>$ 0,00                     </a:t>
            </a:r>
          </a:p>
          <a:p>
            <a:pPr lvl="2"/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2.031 </a:t>
            </a:r>
            <a:r>
              <a:rPr lang="pt-BR" dirty="0"/>
              <a:t>– </a:t>
            </a:r>
            <a:r>
              <a:rPr lang="pt-BR" dirty="0" smtClean="0"/>
              <a:t>MANUTENÇÃO DAS ATIVIDADES DO DEPARTAMENTO DE  HABITAÇÃO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</a:t>
            </a:r>
            <a:r>
              <a:rPr lang="pt-BR" b="1" dirty="0" smtClean="0">
                <a:solidFill>
                  <a:srgbClr val="FF0000"/>
                </a:solidFill>
              </a:rPr>
              <a:t>0,00               </a:t>
            </a:r>
            <a:r>
              <a:rPr lang="pt-BR" b="1" dirty="0">
                <a:solidFill>
                  <a:srgbClr val="FF0000"/>
                </a:solidFill>
              </a:rPr>
              <a:t>	NO EXERCÍCIO – R$ </a:t>
            </a:r>
            <a:r>
              <a:rPr lang="pt-BR" b="1" dirty="0" smtClean="0">
                <a:solidFill>
                  <a:srgbClr val="FF0000"/>
                </a:solidFill>
              </a:rPr>
              <a:t>0,00                     </a:t>
            </a:r>
            <a:endParaRPr lang="pt-BR" b="1" dirty="0">
              <a:solidFill>
                <a:srgbClr val="FF0000"/>
              </a:solidFill>
            </a:endParaRPr>
          </a:p>
          <a:p>
            <a:pPr lvl="2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8770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426"/>
          </a:xfrm>
          <a:noFill/>
        </p:spPr>
        <p:txBody>
          <a:bodyPr>
            <a:normAutofit/>
          </a:bodyPr>
          <a:lstStyle/>
          <a:p>
            <a:r>
              <a:rPr lang="pt-BR" sz="3200" b="1" dirty="0" smtClean="0"/>
              <a:t>SECRETARIA MUNICIPAL DE AGRICULTURA E MEIO AMBIENTE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227552"/>
            <a:ext cx="10515600" cy="4949411"/>
          </a:xfrm>
        </p:spPr>
        <p:txBody>
          <a:bodyPr>
            <a:normAutofit/>
          </a:bodyPr>
          <a:lstStyle/>
          <a:p>
            <a:r>
              <a:rPr lang="pt-BR" b="1" u="sng" dirty="0"/>
              <a:t>AÇÃO:</a:t>
            </a:r>
          </a:p>
          <a:p>
            <a:pPr lvl="1"/>
            <a:r>
              <a:rPr lang="pt-BR" dirty="0" smtClean="0"/>
              <a:t>1.021 </a:t>
            </a:r>
            <a:r>
              <a:rPr lang="pt-BR" dirty="0"/>
              <a:t>– </a:t>
            </a:r>
            <a:r>
              <a:rPr lang="pt-BR" dirty="0" smtClean="0"/>
              <a:t>AQUISIÇÃO DE MÁQUINAS, EQUIPAMENTOS E VEÍCULOS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197,00                	</a:t>
            </a:r>
            <a:r>
              <a:rPr lang="pt-BR" b="1" dirty="0" smtClean="0">
                <a:solidFill>
                  <a:srgbClr val="FF0000"/>
                </a:solidFill>
              </a:rPr>
              <a:t>	NO </a:t>
            </a:r>
            <a:r>
              <a:rPr lang="pt-BR" b="1" dirty="0">
                <a:solidFill>
                  <a:srgbClr val="FF0000"/>
                </a:solidFill>
              </a:rPr>
              <a:t>EXERCÍCIO –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 197,00  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1.022 </a:t>
            </a:r>
            <a:r>
              <a:rPr lang="pt-BR" dirty="0"/>
              <a:t>– </a:t>
            </a:r>
            <a:r>
              <a:rPr lang="pt-BR" dirty="0" smtClean="0"/>
              <a:t>PERFURAÇÃO DE POÇOS ARTESIANOS COM INST. E AMPL. REDE ÁGUA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R$ 13.289,00              	</a:t>
            </a:r>
            <a:r>
              <a:rPr lang="pt-BR" b="1" dirty="0" smtClean="0">
                <a:solidFill>
                  <a:srgbClr val="FF0000"/>
                </a:solidFill>
              </a:rPr>
              <a:t>NO </a:t>
            </a:r>
            <a:r>
              <a:rPr lang="pt-BR" b="1" dirty="0">
                <a:solidFill>
                  <a:srgbClr val="FF0000"/>
                </a:solidFill>
              </a:rPr>
              <a:t>EXERCÍCIO –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 20.646,25  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1.023 </a:t>
            </a:r>
            <a:r>
              <a:rPr lang="pt-BR" dirty="0"/>
              <a:t>– </a:t>
            </a:r>
            <a:r>
              <a:rPr lang="pt-BR" dirty="0" smtClean="0"/>
              <a:t>APOIO A TELEFONIA E INTERNET NA ÁREA RURAL DO MUNICÍPIO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$ 0,00 	                </a:t>
            </a:r>
            <a:r>
              <a:rPr lang="pt-BR" b="1" dirty="0">
                <a:solidFill>
                  <a:srgbClr val="FF0000"/>
                </a:solidFill>
              </a:rPr>
              <a:t>	NO EXERCÍCIO – R</a:t>
            </a:r>
            <a:r>
              <a:rPr lang="pt-BR" b="1" dirty="0" smtClean="0">
                <a:solidFill>
                  <a:srgbClr val="FF0000"/>
                </a:solidFill>
              </a:rPr>
              <a:t>$ 0,00                    </a:t>
            </a:r>
          </a:p>
          <a:p>
            <a:pPr lvl="2"/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2.032 </a:t>
            </a:r>
            <a:r>
              <a:rPr lang="pt-BR" dirty="0"/>
              <a:t>– </a:t>
            </a:r>
            <a:r>
              <a:rPr lang="pt-BR" dirty="0" smtClean="0"/>
              <a:t>MANUT. DA SEC. MUNICIPAL DE AGRICULTURA E MEIO AMBIENTE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336.520,32                	NO EXERCÍCIO – R$ 660.989,59 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2.033 </a:t>
            </a:r>
            <a:r>
              <a:rPr lang="pt-BR" dirty="0"/>
              <a:t>– </a:t>
            </a:r>
            <a:r>
              <a:rPr lang="pt-BR" dirty="0" smtClean="0"/>
              <a:t>APOIO AO PRODUTOR RURAL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664.729,48            	NO EXERCÍCIO – R$ 1.003.068,68                 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46115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1800" b="1" dirty="0"/>
              <a:t>SECRETARIA MUNICIPAL DE INFRAESTRUTURA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DEPARTAMENTO DE OBRAS E SERVIÇOS URBANOS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55000" lnSpcReduction="20000"/>
          </a:bodyPr>
          <a:lstStyle/>
          <a:p>
            <a:r>
              <a:rPr lang="pt-BR" b="1" u="sng" dirty="0"/>
              <a:t>AÇÃO:</a:t>
            </a:r>
          </a:p>
          <a:p>
            <a:pPr lvl="1"/>
            <a:r>
              <a:rPr lang="pt-BR" dirty="0" smtClean="0"/>
              <a:t>1.024 </a:t>
            </a:r>
            <a:r>
              <a:rPr lang="pt-BR" dirty="0"/>
              <a:t>– </a:t>
            </a:r>
            <a:r>
              <a:rPr lang="pt-BR" dirty="0" smtClean="0"/>
              <a:t>PAVIMENTAÇÃO DE VIAS URBANAS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0,00         	NO EXERCÍCIO – R$ 0,00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9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1.025 </a:t>
            </a:r>
            <a:r>
              <a:rPr lang="pt-BR" dirty="0"/>
              <a:t>– </a:t>
            </a:r>
            <a:r>
              <a:rPr lang="pt-BR" dirty="0" smtClean="0"/>
              <a:t>EDIFICAÇÕES PARA BARRAÇÕES INDUSTRIAIS 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R$ 147.202,62    	NO EXERCÍCIO – R$ 147.202,62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1.026 </a:t>
            </a:r>
            <a:r>
              <a:rPr lang="pt-BR" dirty="0"/>
              <a:t>– </a:t>
            </a:r>
            <a:r>
              <a:rPr lang="pt-BR" dirty="0" smtClean="0"/>
              <a:t>CONSTRUÇÃO DE CICLOVIAS E PASSEIOS PÚBLICOS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R$ 75.526,01          	NO EXERCÍCIO – R$ </a:t>
            </a:r>
            <a:r>
              <a:rPr lang="pt-BR" b="1" dirty="0" smtClean="0">
                <a:solidFill>
                  <a:srgbClr val="FF0000"/>
                </a:solidFill>
              </a:rPr>
              <a:t>162.630,34</a:t>
            </a:r>
          </a:p>
          <a:p>
            <a:pPr marL="914400" lvl="2" indent="0">
              <a:buNone/>
            </a:pPr>
            <a:r>
              <a:rPr lang="pt-BR" sz="1000" b="1" dirty="0" smtClean="0">
                <a:solidFill>
                  <a:srgbClr val="FF0000"/>
                </a:solidFill>
              </a:rPr>
              <a:t>                    </a:t>
            </a:r>
          </a:p>
          <a:p>
            <a:pPr lvl="1"/>
            <a:r>
              <a:rPr lang="pt-BR" dirty="0" smtClean="0"/>
              <a:t>1.043 </a:t>
            </a:r>
            <a:r>
              <a:rPr lang="pt-BR" dirty="0"/>
              <a:t>– </a:t>
            </a:r>
            <a:r>
              <a:rPr lang="pt-BR" dirty="0">
                <a:latin typeface="Cambria" panose="02040503050406030204" pitchFamily="18" charset="0"/>
              </a:rPr>
              <a:t>CONSTRUÇÃO DE PORTAL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R$ 0,00           	NO EXERCÍCIO – R$ 0,00   </a:t>
            </a:r>
            <a:endParaRPr lang="pt-BR" b="1" dirty="0" smtClean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pt-BR" sz="1000" b="1" dirty="0" smtClean="0">
                <a:solidFill>
                  <a:srgbClr val="FF0000"/>
                </a:solidFill>
              </a:rPr>
              <a:t>               </a:t>
            </a:r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1.044 </a:t>
            </a:r>
            <a:r>
              <a:rPr lang="pt-BR" dirty="0"/>
              <a:t>– </a:t>
            </a:r>
            <a:r>
              <a:rPr lang="pt-BR" dirty="0">
                <a:latin typeface="Cambria" panose="02040503050406030204" pitchFamily="18" charset="0"/>
              </a:rPr>
              <a:t>AMPLIAÇÃO E MELHORIAS NA PRAÇA MUNICIPAL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R$ 0,00           	NO EXERCÍCIO – R$ </a:t>
            </a:r>
            <a:r>
              <a:rPr lang="pt-BR" b="1" dirty="0" smtClean="0">
                <a:solidFill>
                  <a:srgbClr val="FF0000"/>
                </a:solidFill>
              </a:rPr>
              <a:t>0,00    </a:t>
            </a:r>
          </a:p>
          <a:p>
            <a:pPr marL="914400" lvl="2" indent="0">
              <a:buNone/>
            </a:pPr>
            <a:r>
              <a:rPr lang="pt-BR" sz="1000" b="1" dirty="0" smtClean="0">
                <a:solidFill>
                  <a:srgbClr val="FF0000"/>
                </a:solidFill>
              </a:rPr>
              <a:t>                 </a:t>
            </a:r>
            <a:endParaRPr lang="pt-BR" sz="10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1.045 </a:t>
            </a:r>
            <a:r>
              <a:rPr lang="pt-BR" dirty="0"/>
              <a:t>– </a:t>
            </a:r>
            <a:r>
              <a:rPr lang="pt-BR" dirty="0">
                <a:latin typeface="Cambria" panose="02040503050406030204" pitchFamily="18" charset="0"/>
              </a:rPr>
              <a:t>EDIFICAÇAO PARA COBERTURA DE RUA NA SEDE DO MUNICÍPIO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R$ 0,00           	NO EXERCÍCIO – R$ 0,00                     </a:t>
            </a:r>
          </a:p>
          <a:p>
            <a:pPr marL="914400" lvl="2" indent="0">
              <a:buNone/>
            </a:pPr>
            <a:endParaRPr lang="pt-BR" sz="9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2.034 </a:t>
            </a:r>
            <a:r>
              <a:rPr lang="pt-BR" dirty="0"/>
              <a:t>– </a:t>
            </a:r>
            <a:r>
              <a:rPr lang="pt-BR" dirty="0" smtClean="0"/>
              <a:t>MANUTENÇÃO DAS ATIV. DO DEP. DE OBRAS E SERV. URBANOS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169.376,61         	NO EXERCÍCIO – R$ </a:t>
            </a:r>
            <a:r>
              <a:rPr lang="pt-BR" b="1" dirty="0" smtClean="0">
                <a:solidFill>
                  <a:srgbClr val="FF0000"/>
                </a:solidFill>
              </a:rPr>
              <a:t>327.681,29</a:t>
            </a:r>
          </a:p>
          <a:p>
            <a:pPr marL="914400" lvl="2" indent="0">
              <a:buNone/>
            </a:pPr>
            <a:endParaRPr lang="pt-BR" sz="900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2.045 </a:t>
            </a:r>
            <a:r>
              <a:rPr lang="pt-BR" dirty="0"/>
              <a:t>– </a:t>
            </a:r>
            <a:r>
              <a:rPr lang="pt-BR" dirty="0" smtClean="0"/>
              <a:t>IMPLANTAÇÃO E MANUTENÇÃO DOS SERVIÇOS DE SANEAMENTO URBANO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 116.260,72          	NO EXERCÍCIO – R$  219.608,40  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48142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1800" b="1" dirty="0" smtClean="0"/>
              <a:t>SECRETARIA MUNICIPAL DE INFRAESTRUTURA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DEPARTAMENTO DE TRANSPORTE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u="sng" dirty="0"/>
              <a:t>AÇÃO:</a:t>
            </a:r>
          </a:p>
          <a:p>
            <a:pPr lvl="1"/>
            <a:r>
              <a:rPr lang="pt-BR" dirty="0" smtClean="0"/>
              <a:t>1.027 </a:t>
            </a:r>
            <a:r>
              <a:rPr lang="pt-BR" dirty="0"/>
              <a:t>– </a:t>
            </a:r>
            <a:r>
              <a:rPr lang="pt-BR" dirty="0" smtClean="0"/>
              <a:t>AQUISIÇÃO DE MÁQUINAS, EQUIP., CAMINHÕES E VEÍCULOS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R$ 84.935,00         	NO EXERCÍCIO – R$  789.561,28                     </a:t>
            </a:r>
            <a:endParaRPr lang="pt-BR" b="1" dirty="0" smtClean="0">
              <a:solidFill>
                <a:srgbClr val="FF0000"/>
              </a:solidFill>
            </a:endParaRPr>
          </a:p>
          <a:p>
            <a:pPr lvl="2"/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1.028 </a:t>
            </a:r>
            <a:r>
              <a:rPr lang="pt-BR" dirty="0"/>
              <a:t>– PAVIMENTAÇÃO DE </a:t>
            </a:r>
            <a:r>
              <a:rPr lang="pt-BR" dirty="0" smtClean="0"/>
              <a:t>ESTRADAS VICINAIS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R$ 396.112,04      	NO EXERCÍCIO – R$ </a:t>
            </a:r>
            <a:r>
              <a:rPr lang="pt-BR" b="1" dirty="0" smtClean="0">
                <a:solidFill>
                  <a:srgbClr val="FF0000"/>
                </a:solidFill>
              </a:rPr>
              <a:t>2.008.478,65</a:t>
            </a:r>
          </a:p>
          <a:p>
            <a:pPr marL="914400" lvl="2" indent="0">
              <a:buNone/>
            </a:pPr>
            <a:r>
              <a:rPr lang="pt-BR" b="1" dirty="0" smtClean="0">
                <a:solidFill>
                  <a:srgbClr val="FF0000"/>
                </a:solidFill>
              </a:rPr>
              <a:t>      </a:t>
            </a:r>
          </a:p>
          <a:p>
            <a:pPr lvl="1"/>
            <a:r>
              <a:rPr lang="pt-BR" dirty="0" smtClean="0"/>
              <a:t>1.046 </a:t>
            </a:r>
            <a:r>
              <a:rPr lang="pt-BR" dirty="0"/>
              <a:t>– CONSTRUÇÃO, MELHORIAS E AMPLIAÇÃO DE PONTES, BOEIROS E PONTILHÕES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R$ 16.926,00      	NO EXERCÍCIO – R$  53.143,11                     </a:t>
            </a:r>
          </a:p>
          <a:p>
            <a:pPr marL="914400" lvl="2" indent="0">
              <a:buNone/>
            </a:pPr>
            <a:r>
              <a:rPr lang="pt-BR" b="1" dirty="0" smtClean="0">
                <a:solidFill>
                  <a:srgbClr val="FF0000"/>
                </a:solidFill>
              </a:rPr>
              <a:t>              </a:t>
            </a:r>
            <a:endParaRPr lang="pt-BR" b="1" dirty="0">
              <a:solidFill>
                <a:srgbClr val="FF0000"/>
              </a:solidFill>
            </a:endParaRPr>
          </a:p>
          <a:p>
            <a:pPr lvl="1"/>
            <a:r>
              <a:rPr lang="pt-BR" dirty="0" smtClean="0"/>
              <a:t>2.035 </a:t>
            </a:r>
            <a:r>
              <a:rPr lang="pt-BR" dirty="0"/>
              <a:t>– </a:t>
            </a:r>
            <a:r>
              <a:rPr lang="pt-BR" dirty="0" smtClean="0"/>
              <a:t>MANUT. DAS ATIVIDADES DO DEPARTAMENTO DE TRANSPORTE </a:t>
            </a:r>
            <a:endParaRPr lang="pt-BR" dirty="0"/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R$ 1.217.545,78      	NO EXERCÍCIO – R</a:t>
            </a:r>
            <a:r>
              <a:rPr lang="pt-BR" b="1" dirty="0" smtClean="0">
                <a:solidFill>
                  <a:srgbClr val="FF0000"/>
                </a:solidFill>
              </a:rPr>
              <a:t>$ </a:t>
            </a:r>
            <a:r>
              <a:rPr lang="pt-BR" b="1" dirty="0">
                <a:solidFill>
                  <a:srgbClr val="FF0000"/>
                </a:solidFill>
              </a:rPr>
              <a:t>2.155.874,08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32820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217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LIMITES CONSTITUCIONAIS</a:t>
            </a:r>
            <a:endParaRPr lang="pt-BR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036262"/>
              </p:ext>
            </p:extLst>
          </p:nvPr>
        </p:nvGraphicFramePr>
        <p:xfrm>
          <a:off x="713985" y="1215023"/>
          <a:ext cx="10809960" cy="48315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84525"/>
                <a:gridCol w="1766169"/>
                <a:gridCol w="1740595"/>
                <a:gridCol w="1954584"/>
                <a:gridCol w="764087"/>
              </a:tblGrid>
              <a:tr h="100184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RCL AJUSTADA (ÚLTIMOS 12 MESES)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31.682.954,01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834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43861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LIMITE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APLICADO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DIFERENÇA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% apl.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00184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DESPESA COM PESSOAL (12 MESES)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– EXECUTIVO (54%)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17.108.795,17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11.852.996,90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5.255.798,26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37,41%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8106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DESPESA COM PESSOAL (12 MESES)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– LEGISLATIVO (6%)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1.900.977,24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745.287,53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1.155.689,71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2,35%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8106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APLICAÇÃO EM SAÚDE (15%)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2.991.809,16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2.820.181,28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-171.627,88</a:t>
                      </a:r>
                      <a:endParaRPr lang="pt-BR" sz="20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14,14%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8106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APLICAÇÃO EM EDUCAÇÃO (25%)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5.128.291,75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5.122.372,75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-5.919,00</a:t>
                      </a:r>
                      <a:endParaRPr lang="pt-BR" sz="20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24,97%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137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5368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rgbClr val="0000FF"/>
                </a:solidFill>
                <a:latin typeface="Algerian" panose="04020705040A02060702" pitchFamily="82" charset="0"/>
              </a:rPr>
              <a:t>RECEITAS</a:t>
            </a:r>
            <a:endParaRPr lang="pt-BR" b="1" dirty="0">
              <a:solidFill>
                <a:srgbClr val="0000FF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809661"/>
              </p:ext>
            </p:extLst>
          </p:nvPr>
        </p:nvGraphicFramePr>
        <p:xfrm>
          <a:off x="838200" y="1359461"/>
          <a:ext cx="10515600" cy="4817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9712"/>
                <a:gridCol w="3407080"/>
                <a:gridCol w="2386208"/>
                <a:gridCol w="1752600"/>
              </a:tblGrid>
              <a:tr h="919222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 smtClean="0">
                          <a:latin typeface="Cambria" panose="02040503050406030204" pitchFamily="18" charset="0"/>
                        </a:rPr>
                        <a:t>PREVISÃO TOTAL PARA O EXERCÍCIO  R$ 32.551.055,00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53458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PERÍODO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PREVISTO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REALIZADO</a:t>
                      </a:r>
                      <a:endParaRPr lang="pt-B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%</a:t>
                      </a:r>
                      <a:endParaRPr lang="pt-BR" b="1" dirty="0"/>
                    </a:p>
                  </a:txBody>
                  <a:tcPr anchor="ctr"/>
                </a:tc>
              </a:tr>
              <a:tr h="7534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 smtClean="0">
                          <a:latin typeface="Cambria" panose="02040503050406030204" pitchFamily="18" charset="0"/>
                        </a:rPr>
                        <a:t>1º QUADRIMESTRE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1" dirty="0" smtClean="0">
                          <a:latin typeface="Cambria" panose="02040503050406030204" pitchFamily="18" charset="0"/>
                        </a:rPr>
                        <a:t>10.910.663,00</a:t>
                      </a:r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1" dirty="0" smtClean="0">
                          <a:latin typeface="Cambria" panose="02040503050406030204" pitchFamily="18" charset="0"/>
                        </a:rPr>
                        <a:t>11.227.373,48</a:t>
                      </a:r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1" dirty="0" smtClean="0">
                          <a:latin typeface="Cambria" panose="02040503050406030204" pitchFamily="18" charset="0"/>
                        </a:rPr>
                        <a:t>102,90 %</a:t>
                      </a:r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  <a:tr h="7534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 smtClean="0">
                          <a:latin typeface="Cambria" panose="02040503050406030204" pitchFamily="18" charset="0"/>
                        </a:rPr>
                        <a:t>2º QUADRIMESTRE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1" dirty="0" smtClean="0">
                          <a:latin typeface="Cambria" panose="02040503050406030204" pitchFamily="18" charset="0"/>
                        </a:rPr>
                        <a:t>10.985.104,00</a:t>
                      </a:r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1" dirty="0" smtClean="0">
                          <a:latin typeface="Cambria" panose="02040503050406030204" pitchFamily="18" charset="0"/>
                        </a:rPr>
                        <a:t> 12.911.781,27</a:t>
                      </a:r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1" dirty="0" smtClean="0">
                          <a:latin typeface="Cambria" panose="02040503050406030204" pitchFamily="18" charset="0"/>
                        </a:rPr>
                        <a:t>117,54%</a:t>
                      </a:r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  <a:tr h="7534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 smtClean="0">
                          <a:latin typeface="Cambria" panose="02040503050406030204" pitchFamily="18" charset="0"/>
                        </a:rPr>
                        <a:t>3º QUADRIMESTRE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1" dirty="0" smtClean="0">
                          <a:latin typeface="Cambria" panose="02040503050406030204" pitchFamily="18" charset="0"/>
                        </a:rPr>
                        <a:t>10.655.288,00</a:t>
                      </a:r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1" dirty="0" smtClean="0">
                          <a:latin typeface="Cambria" panose="02040503050406030204" pitchFamily="18" charset="0"/>
                        </a:rPr>
                        <a:t>%</a:t>
                      </a:r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  <a:tr h="884449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RECEITAS EFETIVAMENTE REALIZADA</a:t>
                      </a:r>
                      <a:r>
                        <a:rPr lang="pt-BR" sz="2400" b="1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 N</a:t>
                      </a:r>
                      <a:r>
                        <a:rPr lang="pt-BR" sz="24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O EXERCÍCIO  R$</a:t>
                      </a:r>
                      <a:r>
                        <a:rPr lang="pt-BR" sz="2400" b="1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 24.139.154,75</a:t>
                      </a:r>
                      <a:endParaRPr lang="pt-BR" sz="2400" b="1" dirty="0" smtClean="0">
                        <a:latin typeface="Cambria" panose="02040503050406030204" pitchFamily="18" charset="0"/>
                      </a:endParaRPr>
                    </a:p>
                  </a:txBody>
                  <a:tcPr anchor="ctr">
                    <a:solidFill>
                      <a:srgbClr val="0066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pt-BR" sz="2400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932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12943"/>
            <a:ext cx="10515600" cy="768570"/>
          </a:xfrm>
        </p:spPr>
        <p:txBody>
          <a:bodyPr/>
          <a:lstStyle/>
          <a:p>
            <a:pPr algn="ctr"/>
            <a:r>
              <a:rPr lang="pt-BR" b="1" dirty="0" smtClean="0">
                <a:latin typeface="Algerian" panose="04020705040A02060702" pitchFamily="82" charset="0"/>
              </a:rPr>
              <a:t>RECEITAS 2024 </a:t>
            </a:r>
            <a:endParaRPr lang="pt-BR" b="1" dirty="0">
              <a:latin typeface="Algerian" panose="04020705040A02060702" pitchFamily="8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981513"/>
            <a:ext cx="10147126" cy="528505"/>
          </a:xfrm>
        </p:spPr>
        <p:txBody>
          <a:bodyPr/>
          <a:lstStyle/>
          <a:p>
            <a:pPr marL="0" indent="0" algn="ctr">
              <a:buNone/>
            </a:pPr>
            <a:r>
              <a:rPr lang="pt-BR" b="1" dirty="0" smtClean="0">
                <a:solidFill>
                  <a:srgbClr val="0000FF"/>
                </a:solidFill>
                <a:latin typeface="Cambria" panose="02040503050406030204" pitchFamily="18" charset="0"/>
              </a:rPr>
              <a:t>RECEITAS MUNICIPAIS: </a:t>
            </a:r>
            <a:endParaRPr lang="pt-BR" b="1" dirty="0">
              <a:solidFill>
                <a:srgbClr val="0000FF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93554136"/>
              </p:ext>
            </p:extLst>
          </p:nvPr>
        </p:nvGraphicFramePr>
        <p:xfrm>
          <a:off x="948847" y="1510015"/>
          <a:ext cx="10086582" cy="4964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4388"/>
                <a:gridCol w="3362194"/>
              </a:tblGrid>
              <a:tr h="447955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Cambria" panose="02040503050406030204" pitchFamily="18" charset="0"/>
                        </a:rPr>
                        <a:t>NATUREZA</a:t>
                      </a:r>
                      <a:r>
                        <a:rPr lang="pt-BR" baseline="0" dirty="0" smtClean="0">
                          <a:latin typeface="Cambria" panose="02040503050406030204" pitchFamily="18" charset="0"/>
                        </a:rPr>
                        <a:t> DAS RECEITAS</a:t>
                      </a:r>
                      <a:endParaRPr lang="pt-BR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ambria" panose="02040503050406030204" pitchFamily="18" charset="0"/>
                        </a:rPr>
                        <a:t>REALIZADO</a:t>
                      </a:r>
                      <a:r>
                        <a:rPr lang="pt-BR" baseline="0" dirty="0" smtClean="0">
                          <a:latin typeface="Cambria" panose="02040503050406030204" pitchFamily="18" charset="0"/>
                        </a:rPr>
                        <a:t> NO EXERCÍCIO</a:t>
                      </a:r>
                      <a:endParaRPr lang="pt-BR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290280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Impostos, Taxas e Contribuições de Melhoria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1.463.493,48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305100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     Impostos Municipais - (1.1.1...)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1.323.759,80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277976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     Taxas - (1.1.2...)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138.181,29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309574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     Contribuição de Melhoria - (1.1.3...)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1.552,39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316006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Receitas de Contribuições -COSIP - (1.2.4...)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77.466,29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322437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Receita Patrimonial - (1.3.....)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544.801,47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27807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Receitas de Serviços - (1.6.0...)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90.061,89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27807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Outras Receitas Correntes - (1.9.0 + 179199....)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18.830,11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27807">
                <a:tc>
                  <a:txBody>
                    <a:bodyPr/>
                    <a:lstStyle/>
                    <a:p>
                      <a:r>
                        <a:rPr lang="pt-BR" sz="20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RECEITAS DE ALIENAÇÃO</a:t>
                      </a:r>
                      <a:r>
                        <a:rPr lang="pt-BR" sz="2000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DE BENS</a:t>
                      </a:r>
                      <a:endParaRPr lang="pt-BR" sz="2000" b="0" dirty="0" smtClean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381.077,39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278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RECEITAS DE AMORTIZAÇÃO DE EMPRÉSTIMO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11.987,07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278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>
                          <a:solidFill>
                            <a:srgbClr val="0000FF"/>
                          </a:solidFill>
                          <a:latin typeface="Cambria" panose="02040503050406030204" pitchFamily="18" charset="0"/>
                        </a:rPr>
                        <a:t>TOTAL LÍQUIDO -</a:t>
                      </a:r>
                      <a:r>
                        <a:rPr lang="pt-BR" b="1" baseline="0" dirty="0" smtClean="0">
                          <a:solidFill>
                            <a:srgbClr val="0000FF"/>
                          </a:solidFill>
                          <a:latin typeface="Cambria" panose="02040503050406030204" pitchFamily="18" charset="0"/>
                        </a:rPr>
                        <a:t> RECEITAS MUNICIPAIS                            </a:t>
                      </a:r>
                      <a:endParaRPr lang="pt-BR" b="1" dirty="0" smtClean="0">
                        <a:solidFill>
                          <a:srgbClr val="0000FF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 smtClean="0">
                          <a:solidFill>
                            <a:srgbClr val="0000FF"/>
                          </a:solidFill>
                          <a:latin typeface="Cambria" panose="02040503050406030204" pitchFamily="18" charset="0"/>
                        </a:rPr>
                        <a:t>2.587.717,70</a:t>
                      </a:r>
                      <a:endParaRPr lang="pt-BR" b="1" dirty="0">
                        <a:solidFill>
                          <a:srgbClr val="0000FF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470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25886"/>
            <a:ext cx="10515600" cy="656294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 smtClean="0">
                <a:solidFill>
                  <a:srgbClr val="0000FF"/>
                </a:solidFill>
                <a:latin typeface="Cambria" panose="02040503050406030204" pitchFamily="18" charset="0"/>
              </a:rPr>
              <a:t>RECEITAS ESTADUAIS:</a:t>
            </a:r>
            <a:r>
              <a:rPr lang="pt-BR" dirty="0" smtClean="0"/>
              <a:t>	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0134810"/>
              </p:ext>
            </p:extLst>
          </p:nvPr>
        </p:nvGraphicFramePr>
        <p:xfrm>
          <a:off x="838200" y="1082179"/>
          <a:ext cx="10515600" cy="5449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1400"/>
                <a:gridCol w="3124200"/>
              </a:tblGrid>
              <a:tr h="3606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NATUREZA</a:t>
                      </a:r>
                      <a:r>
                        <a:rPr lang="pt-BR" baseline="0" dirty="0" smtClean="0"/>
                        <a:t> DAS RECEITAS</a:t>
                      </a: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Cambria" panose="02040503050406030204" pitchFamily="18" charset="0"/>
                        </a:rPr>
                        <a:t>REALIZADO</a:t>
                      </a:r>
                      <a:r>
                        <a:rPr lang="pt-BR" baseline="0" dirty="0" smtClean="0">
                          <a:latin typeface="Cambria" panose="02040503050406030204" pitchFamily="18" charset="0"/>
                        </a:rPr>
                        <a:t> NO EXERCÍCIO</a:t>
                      </a:r>
                      <a:endParaRPr lang="pt-BR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31195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Cambria" panose="02040503050406030204" pitchFamily="18" charset="0"/>
                        </a:rPr>
                        <a:t>ICMS</a:t>
                      </a:r>
                      <a:endParaRPr lang="pt-BR" sz="2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8.554.824,60</a:t>
                      </a:r>
                      <a:endParaRPr lang="pt-BR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50874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Cambria" panose="02040503050406030204" pitchFamily="18" charset="0"/>
                        </a:rPr>
                        <a:t>IPVA</a:t>
                      </a:r>
                      <a:endParaRPr lang="pt-BR" sz="2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690.147,91</a:t>
                      </a:r>
                    </a:p>
                  </a:txBody>
                  <a:tcPr/>
                </a:tc>
              </a:tr>
              <a:tr h="450874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Cambria" panose="02040503050406030204" pitchFamily="18" charset="0"/>
                        </a:rPr>
                        <a:t>IPI</a:t>
                      </a:r>
                      <a:endParaRPr lang="pt-BR" sz="2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95.635,53 </a:t>
                      </a:r>
                    </a:p>
                  </a:txBody>
                  <a:tcPr/>
                </a:tc>
              </a:tr>
              <a:tr h="512097">
                <a:tc>
                  <a:txBody>
                    <a:bodyPr/>
                    <a:lstStyle/>
                    <a:p>
                      <a:r>
                        <a:rPr lang="pt-BR" sz="2400" baseline="0" dirty="0" smtClean="0">
                          <a:latin typeface="Cambria" panose="02040503050406030204" pitchFamily="18" charset="0"/>
                        </a:rPr>
                        <a:t>REPASSE ESTADO P/ SAÚDE – REP. FUNDO A FUNDO</a:t>
                      </a:r>
                      <a:endParaRPr lang="pt-BR" sz="2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175.940,90</a:t>
                      </a:r>
                      <a:endParaRPr lang="pt-BR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50874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Cambria" panose="02040503050406030204" pitchFamily="18" charset="0"/>
                        </a:rPr>
                        <a:t>FEAS – REPASSE</a:t>
                      </a:r>
                      <a:r>
                        <a:rPr lang="pt-BR" sz="2400" baseline="0" dirty="0" smtClean="0">
                          <a:latin typeface="Cambria" panose="02040503050406030204" pitchFamily="18" charset="0"/>
                        </a:rPr>
                        <a:t> FUNDO A FUNDO</a:t>
                      </a:r>
                      <a:endParaRPr lang="pt-BR" sz="2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69.520,38</a:t>
                      </a:r>
                      <a:endParaRPr lang="pt-BR" sz="24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50874">
                <a:tc>
                  <a:txBody>
                    <a:bodyPr/>
                    <a:lstStyle/>
                    <a:p>
                      <a:r>
                        <a:rPr lang="pt-BR" sz="2400" b="0" dirty="0" smtClean="0">
                          <a:latin typeface="Cambria" panose="02040503050406030204" pitchFamily="18" charset="0"/>
                        </a:rPr>
                        <a:t>DEMAIS TRANSFERÊNCIAS</a:t>
                      </a:r>
                      <a:r>
                        <a:rPr lang="pt-BR" sz="2400" b="0" baseline="0" dirty="0" smtClean="0">
                          <a:latin typeface="Cambria" panose="02040503050406030204" pitchFamily="18" charset="0"/>
                        </a:rPr>
                        <a:t> DO</a:t>
                      </a:r>
                      <a:r>
                        <a:rPr lang="pt-BR" sz="2400" b="0" dirty="0" smtClean="0">
                          <a:latin typeface="Cambria" panose="02040503050406030204" pitchFamily="18" charset="0"/>
                        </a:rPr>
                        <a:t> ESTADO</a:t>
                      </a:r>
                      <a:r>
                        <a:rPr lang="pt-BR" sz="800" b="0" dirty="0" smtClean="0">
                          <a:latin typeface="Cambria" panose="02040503050406030204" pitchFamily="18" charset="0"/>
                        </a:rPr>
                        <a:t>(CIDE/TRSNSP.</a:t>
                      </a:r>
                      <a:r>
                        <a:rPr lang="pt-BR" sz="800" b="0" baseline="0" dirty="0" smtClean="0">
                          <a:latin typeface="Cambria" panose="02040503050406030204" pitchFamily="18" charset="0"/>
                        </a:rPr>
                        <a:t> ESCOLAR/CONV. TRANSITO)</a:t>
                      </a:r>
                      <a:endParaRPr lang="pt-BR" sz="800" b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101.047,11</a:t>
                      </a:r>
                      <a:endParaRPr lang="pt-BR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50874">
                <a:tc>
                  <a:txBody>
                    <a:bodyPr/>
                    <a:lstStyle/>
                    <a:p>
                      <a:r>
                        <a:rPr lang="pt-BR" sz="2400" b="0" dirty="0" smtClean="0">
                          <a:latin typeface="Cambria" panose="02040503050406030204" pitchFamily="18" charset="0"/>
                        </a:rPr>
                        <a:t>TRANSFERÊNCIA ESPECIAL</a:t>
                      </a:r>
                      <a:r>
                        <a:rPr lang="pt-BR" sz="2400" b="0" baseline="0" dirty="0" smtClean="0">
                          <a:latin typeface="Cambria" panose="02040503050406030204" pitchFamily="18" charset="0"/>
                        </a:rPr>
                        <a:t> Nº 2023TE000381</a:t>
                      </a:r>
                      <a:endParaRPr lang="pt-BR" sz="800" b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200.000,00</a:t>
                      </a:r>
                      <a:endParaRPr lang="pt-BR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50874">
                <a:tc>
                  <a:txBody>
                    <a:bodyPr/>
                    <a:lstStyle/>
                    <a:p>
                      <a:r>
                        <a:rPr lang="pt-BR" sz="2400" b="0" dirty="0" smtClean="0">
                          <a:latin typeface="Cambria" panose="02040503050406030204" pitchFamily="18" charset="0"/>
                        </a:rPr>
                        <a:t>TRANSFERÊNCIA ESPECIAL</a:t>
                      </a:r>
                      <a:r>
                        <a:rPr lang="pt-BR" sz="2400" b="0" baseline="0" dirty="0" smtClean="0">
                          <a:latin typeface="Cambria" panose="02040503050406030204" pitchFamily="18" charset="0"/>
                        </a:rPr>
                        <a:t> Nº 2024EP001890</a:t>
                      </a:r>
                      <a:endParaRPr lang="pt-BR" sz="800" b="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111.000,00</a:t>
                      </a:r>
                      <a:endParaRPr lang="pt-BR" sz="2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50874">
                <a:tc>
                  <a:txBody>
                    <a:bodyPr/>
                    <a:lstStyle/>
                    <a:p>
                      <a:r>
                        <a:rPr lang="pt-BR" sz="24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PROGRAMA RECUPERA SC</a:t>
                      </a:r>
                      <a:endParaRPr lang="pt-BR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350.000,00</a:t>
                      </a:r>
                      <a:endParaRPr lang="pt-BR" sz="24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50874">
                <a:tc>
                  <a:txBody>
                    <a:bodyPr/>
                    <a:lstStyle/>
                    <a:p>
                      <a:r>
                        <a:rPr lang="pt-BR" sz="2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RETENÇÃO FUNDEB (20%)</a:t>
                      </a:r>
                      <a:endParaRPr lang="pt-BR" sz="2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-1.868.120,10</a:t>
                      </a:r>
                      <a:endParaRPr lang="pt-BR" sz="24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508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 smtClean="0">
                          <a:solidFill>
                            <a:srgbClr val="0000FF"/>
                          </a:solidFill>
                          <a:latin typeface="Cambria" panose="02040503050406030204" pitchFamily="18" charset="0"/>
                        </a:rPr>
                        <a:t>TOTAL LIQUIDO - RECEITAS ESTADUAIS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400" b="1" dirty="0" smtClean="0">
                          <a:solidFill>
                            <a:srgbClr val="0000FF"/>
                          </a:solidFill>
                          <a:latin typeface="Cambria" panose="02040503050406030204" pitchFamily="18" charset="0"/>
                        </a:rPr>
                        <a:t>8.479.996,33</a:t>
                      </a:r>
                      <a:endParaRPr lang="pt-BR" sz="2400" b="1" dirty="0">
                        <a:solidFill>
                          <a:srgbClr val="0000FF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251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01041"/>
            <a:ext cx="10515600" cy="340532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 smtClean="0">
                <a:solidFill>
                  <a:srgbClr val="0000FF"/>
                </a:solidFill>
                <a:latin typeface="Cambria" panose="02040503050406030204" pitchFamily="18" charset="0"/>
              </a:rPr>
              <a:t>RECEITAS FEDERAIS:</a:t>
            </a:r>
            <a:endParaRPr lang="pt-BR" sz="2800" b="1" dirty="0">
              <a:solidFill>
                <a:srgbClr val="0000FF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7652856"/>
              </p:ext>
            </p:extLst>
          </p:nvPr>
        </p:nvGraphicFramePr>
        <p:xfrm>
          <a:off x="838200" y="851947"/>
          <a:ext cx="10515600" cy="5845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1088"/>
                <a:gridCol w="3274512"/>
              </a:tblGrid>
              <a:tr h="3896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latin typeface="Cambria" panose="02040503050406030204" pitchFamily="18" charset="0"/>
                        </a:rPr>
                        <a:t>NATUREZA</a:t>
                      </a:r>
                      <a:r>
                        <a:rPr lang="pt-BR" sz="1800" baseline="0" dirty="0" smtClean="0">
                          <a:latin typeface="Cambria" panose="02040503050406030204" pitchFamily="18" charset="0"/>
                        </a:rPr>
                        <a:t> DAS RECEITAS</a:t>
                      </a:r>
                      <a:endParaRPr lang="pt-BR" sz="180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latin typeface="Cambria" panose="02040503050406030204" pitchFamily="18" charset="0"/>
                        </a:rPr>
                        <a:t>REALIZADO</a:t>
                      </a:r>
                      <a:r>
                        <a:rPr lang="pt-BR" sz="1800" baseline="0" dirty="0" smtClean="0">
                          <a:latin typeface="Cambria" panose="02040503050406030204" pitchFamily="18" charset="0"/>
                        </a:rPr>
                        <a:t> NO EXERCÍCIO</a:t>
                      </a:r>
                      <a:endParaRPr lang="pt-BR" sz="18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391607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FPM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9.843.533,01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316751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ITR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5.266,15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391607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FUNDO ESPECIAL DO PETRÓLEO/CEFEM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171.143,35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694764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TRANSF. SUS (ATENÇÃO PRIMÁRIA/MÉDIA</a:t>
                      </a:r>
                      <a:r>
                        <a:rPr lang="pt-BR" sz="2000" baseline="0" dirty="0" smtClean="0">
                          <a:latin typeface="Cambria" panose="02040503050406030204" pitchFamily="18" charset="0"/>
                        </a:rPr>
                        <a:t> E ALTA COMP./VIG. SAN. / VIG. EPI./ASSIST. FARM./ GESTÃO SUS</a:t>
                      </a:r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)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1.309.035,44</a:t>
                      </a:r>
                    </a:p>
                  </a:txBody>
                  <a:tcPr/>
                </a:tc>
              </a:tr>
              <a:tr h="3916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TRANSF. FNDE (PNAE/PNATE/SALÁRIO EDUCAÇÃO...)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245.192,65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3916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TRANSF. FNAS (SCFV/PSB/IGDBF)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91.375,11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391607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Cambria" panose="02040503050406030204" pitchFamily="18" charset="0"/>
                        </a:rPr>
                        <a:t>DEMAIS TRANSF. CORR. UNIÃO (LC 176/20 E LEI ALDIR BLANC)</a:t>
                      </a:r>
                      <a:endParaRPr lang="pt-BR" sz="20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55.330,27</a:t>
                      </a:r>
                      <a:endParaRPr lang="pt-BR" sz="200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3916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 smtClean="0">
                          <a:latin typeface="Cambria" panose="02040503050406030204" pitchFamily="18" charset="0"/>
                        </a:rPr>
                        <a:t>TRANSFERÊNCIA ESPECIAL</a:t>
                      </a:r>
                      <a:r>
                        <a:rPr lang="pt-BR" sz="2000" b="0" baseline="0" dirty="0" smtClean="0">
                          <a:latin typeface="Cambria" panose="02040503050406030204" pitchFamily="18" charset="0"/>
                        </a:rPr>
                        <a:t> - Emenda Ind. Nº 202442510013</a:t>
                      </a:r>
                      <a:endParaRPr lang="pt-BR" sz="700" b="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100.000,00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3916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 smtClean="0">
                          <a:latin typeface="Cambria" panose="02040503050406030204" pitchFamily="18" charset="0"/>
                        </a:rPr>
                        <a:t>TRANSFERÊNCIA ESPECIAL</a:t>
                      </a:r>
                      <a:r>
                        <a:rPr lang="pt-BR" sz="2000" b="0" baseline="0" dirty="0" smtClean="0">
                          <a:latin typeface="Cambria" panose="02040503050406030204" pitchFamily="18" charset="0"/>
                        </a:rPr>
                        <a:t> - Emenda Ind. Nº 202443250003</a:t>
                      </a:r>
                      <a:endParaRPr lang="pt-BR" sz="700" b="0" dirty="0" smtClean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250.000,00</a:t>
                      </a:r>
                      <a:endParaRPr lang="pt-BR" sz="20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391607">
                <a:tc>
                  <a:txBody>
                    <a:bodyPr/>
                    <a:lstStyle/>
                    <a:p>
                      <a:r>
                        <a:rPr lang="pt-BR" sz="2000" b="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RETENÇÃO FUNDEB (20%)</a:t>
                      </a:r>
                      <a:endParaRPr lang="pt-BR" sz="2000" b="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-1.856.205,01</a:t>
                      </a:r>
                      <a:endParaRPr lang="pt-BR" sz="2000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1607">
                <a:tc>
                  <a:txBody>
                    <a:bodyPr/>
                    <a:lstStyle/>
                    <a:p>
                      <a:r>
                        <a:rPr lang="pt-BR" sz="2000" b="1" dirty="0" smtClean="0">
                          <a:solidFill>
                            <a:srgbClr val="0000FF"/>
                          </a:solidFill>
                          <a:latin typeface="Cambria" panose="02040503050406030204" pitchFamily="18" charset="0"/>
                        </a:rPr>
                        <a:t>TOTAL LÍQUIDO - RECEITAS UNIÃO</a:t>
                      </a:r>
                      <a:endParaRPr lang="pt-BR" sz="2000" b="1" dirty="0">
                        <a:solidFill>
                          <a:srgbClr val="0000FF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b="1" dirty="0" smtClean="0">
                          <a:solidFill>
                            <a:srgbClr val="0000FF"/>
                          </a:solidFill>
                          <a:latin typeface="Cambria" panose="02040503050406030204" pitchFamily="18" charset="0"/>
                        </a:rPr>
                        <a:t>10.214.670,97</a:t>
                      </a:r>
                      <a:endParaRPr lang="pt-BR" sz="2000" b="1" dirty="0">
                        <a:solidFill>
                          <a:srgbClr val="0000FF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1607">
                <a:tc>
                  <a:txBody>
                    <a:bodyPr/>
                    <a:lstStyle/>
                    <a:p>
                      <a:r>
                        <a:rPr lang="pt-BR" sz="2000" b="1" dirty="0" smtClean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OPERAÇÕES DE CRÉDITO</a:t>
                      </a:r>
                      <a:endParaRPr lang="pt-BR" sz="2000" b="1" dirty="0">
                        <a:solidFill>
                          <a:srgbClr val="FF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t-BR" sz="2000" b="1" dirty="0">
                        <a:solidFill>
                          <a:srgbClr val="FFFFFF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91607">
                <a:tc>
                  <a:txBody>
                    <a:bodyPr/>
                    <a:lstStyle/>
                    <a:p>
                      <a:r>
                        <a:rPr lang="pt-BR" sz="2000" b="1" baseline="0" dirty="0" smtClean="0">
                          <a:solidFill>
                            <a:srgbClr val="0000FF"/>
                          </a:solidFill>
                          <a:latin typeface="Cambria" panose="02040503050406030204" pitchFamily="18" charset="0"/>
                        </a:rPr>
                        <a:t>FINISA/CAIXA</a:t>
                      </a:r>
                      <a:endParaRPr lang="pt-BR" sz="2000" b="1" dirty="0">
                        <a:solidFill>
                          <a:srgbClr val="0000FF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b="1" dirty="0" smtClean="0">
                          <a:solidFill>
                            <a:srgbClr val="0000FF"/>
                          </a:solidFill>
                          <a:latin typeface="Cambria" panose="02040503050406030204" pitchFamily="18" charset="0"/>
                        </a:rPr>
                        <a:t>980.500,00</a:t>
                      </a:r>
                      <a:endParaRPr lang="pt-BR" sz="2000" b="1" dirty="0">
                        <a:solidFill>
                          <a:srgbClr val="0000FF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5976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0000"/>
                </a:solidFill>
                <a:latin typeface="Cambria" panose="02040503050406030204" pitchFamily="18" charset="0"/>
              </a:rPr>
              <a:t>RECURSOS FUNDEB NO ANO</a:t>
            </a:r>
            <a:endParaRPr lang="pt-BR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476609"/>
              </p:ext>
            </p:extLst>
          </p:nvPr>
        </p:nvGraphicFramePr>
        <p:xfrm>
          <a:off x="964503" y="1690687"/>
          <a:ext cx="9920614" cy="30942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02467"/>
                <a:gridCol w="2718147"/>
              </a:tblGrid>
              <a:tr h="1070930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– Repasse ao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FUNDO</a:t>
                      </a:r>
                      <a:endParaRPr lang="pt-BR" sz="32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788" marR="5788" marT="5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3.724.325,11</a:t>
                      </a:r>
                      <a:endParaRPr lang="pt-BR" sz="32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788" marR="5788" marT="5788" marB="0" anchor="b"/>
                </a:tc>
              </a:tr>
              <a:tr h="1070930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– Retorno do FUNDO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+ Comp. União</a:t>
                      </a:r>
                      <a:endParaRPr lang="pt-BR" sz="32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788" marR="5788" marT="5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mbria" panose="02040503050406030204" pitchFamily="18" charset="0"/>
                        </a:rPr>
                        <a:t>1.876.269,75</a:t>
                      </a:r>
                      <a:endParaRPr lang="pt-BR" sz="3200" b="0" i="0" u="none" strike="noStrike" dirty="0">
                        <a:solidFill>
                          <a:srgbClr val="0000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788" marR="5788" marT="5788" marB="0" anchor="b"/>
                </a:tc>
              </a:tr>
              <a:tr h="952395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– ( - ) Perda para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2024 </a:t>
                      </a:r>
                      <a:endParaRPr lang="pt-BR" sz="32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788" marR="5788" marT="57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-1.848.055,36</a:t>
                      </a:r>
                      <a:endParaRPr lang="pt-BR" sz="3200" b="0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788" marR="5788" marT="578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3294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2273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pt-BR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PARA AS DESPESAS ESTÁ SENDO CONSIDERADO O VALOR LIQUIDADO, OU SEJA: OS MATERIAS, SERVIÇOS, OBRAS, EQUIPAMENTOS..... ENTREGUES E EXECUTADOS NO QUADRIMESTRE</a:t>
            </a:r>
            <a:endParaRPr lang="pt-BR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488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GABINETE DO PREFEITO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 smtClean="0"/>
              <a:t>AÇÃO:</a:t>
            </a:r>
          </a:p>
          <a:p>
            <a:pPr lvl="1"/>
            <a:r>
              <a:rPr lang="pt-BR" dirty="0" smtClean="0"/>
              <a:t>2.002 – MANUTENÇÃO DA ESTRUTURA DO GABINETE DO PREFEITO E VICE PREFEITO</a:t>
            </a:r>
          </a:p>
          <a:p>
            <a:pPr lvl="2"/>
            <a:r>
              <a:rPr lang="pt-BR" b="1" dirty="0">
                <a:solidFill>
                  <a:srgbClr val="FF0000"/>
                </a:solidFill>
              </a:rPr>
              <a:t>NO QUADRIMESTRE - R$ 145.262,77                  </a:t>
            </a:r>
            <a:r>
              <a:rPr lang="pt-BR" b="1" dirty="0" smtClean="0">
                <a:solidFill>
                  <a:srgbClr val="FF0000"/>
                </a:solidFill>
              </a:rPr>
              <a:t>NO </a:t>
            </a:r>
            <a:r>
              <a:rPr lang="pt-BR" b="1" dirty="0">
                <a:solidFill>
                  <a:srgbClr val="FF0000"/>
                </a:solidFill>
              </a:rPr>
              <a:t>EXERCÍCIO – R$ 280.147,01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750224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2268</TotalTime>
  <Words>1490</Words>
  <Application>Microsoft Office PowerPoint</Application>
  <PresentationFormat>Widescreen</PresentationFormat>
  <Paragraphs>402</Paragraphs>
  <Slides>26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3" baseType="lpstr">
      <vt:lpstr>Algerian</vt:lpstr>
      <vt:lpstr>Arial</vt:lpstr>
      <vt:lpstr>Arial Narrow</vt:lpstr>
      <vt:lpstr>Calibri</vt:lpstr>
      <vt:lpstr>Calibri Light</vt:lpstr>
      <vt:lpstr>Cambria</vt:lpstr>
      <vt:lpstr>Tema do Office</vt:lpstr>
      <vt:lpstr>AUDIÊNCIA PÚBLICA</vt:lpstr>
      <vt:lpstr>AUDIÊNCIA PÚBLICA</vt:lpstr>
      <vt:lpstr>RECEITAS</vt:lpstr>
      <vt:lpstr>RECEITAS 2024 </vt:lpstr>
      <vt:lpstr>RECEITAS ESTADUAIS: </vt:lpstr>
      <vt:lpstr>RECEITAS FEDERAIS:</vt:lpstr>
      <vt:lpstr>RECURSOS FUNDEB NO ANO</vt:lpstr>
      <vt:lpstr>PARA AS DESPESAS ESTÁ SENDO CONSIDERADO O VALOR LIQUIDADO, OU SEJA: OS MATERIAS, SERVIÇOS, OBRAS, EQUIPAMENTOS..... ENTREGUES E EXECUTADOS NO QUADRIMESTRE</vt:lpstr>
      <vt:lpstr>GABINETE DO PREFEITO</vt:lpstr>
      <vt:lpstr>SECRETARIA DE ADMINISTRAÇÃO, FINANÇAS E PLANEJAMENTO</vt:lpstr>
      <vt:lpstr>SECRETARIA DE ADMINISTRAÇÃO, FINANÇAS E PLANEJAMENTO</vt:lpstr>
      <vt:lpstr>SECRETARIA MUNICIPAL DA EDUCAÇÃO, CULTURA, ESPORTES E TURISMO DEPARTAMENTO DE EDUCAÇÃO</vt:lpstr>
      <vt:lpstr>SECRETARIA MUNICIPAL DA EDUCAÇÃO, CULTURA, ESPORTES E TURISMO DEPARTAMENTO DE EDUCAÇÃO</vt:lpstr>
      <vt:lpstr>SECRETARIA MUNICIPAL DA EDUCAÇÃO, CULTURA, ESPORTES E TURISMO DEPARTAMENTO DE EDUCAÇÃO</vt:lpstr>
      <vt:lpstr>SECRETARIA MUNICIOPAL DA EDUCAÇÃO, CULTURA, ESPORTES E TURISMO DEPARTAMENTO DE CULTURA</vt:lpstr>
      <vt:lpstr>SECRETARIA MUNICIPAL DA EDUCAÇÃO, CULTURA, ESPORTES E TURISMO DEPARTAMENTO DE ESPORTES</vt:lpstr>
      <vt:lpstr>SECRETARIA MUNICIPAL DA EDUCAÇÃO, CULTURA, ESPORTES E TURISMO DEPARTAMENTO DE TURISMO</vt:lpstr>
      <vt:lpstr>FUNDO MUNICIPAL DE SAÚDE</vt:lpstr>
      <vt:lpstr>FUNDO MUNICIPAL DE SAÚDE</vt:lpstr>
      <vt:lpstr>SECRETARIA MUNICIPAL DE ASSITÊNCIA SOCIAL FUNDO MUNICIPAL PARA INFÂNCIA E ADOLESCÊNCIA</vt:lpstr>
      <vt:lpstr>SECRETARIA MUNICIPAL DE ASSITÊNCIA SOCIAL FUNDO MUNICIPAL DE ASSISTÊNCIA SOCIAL</vt:lpstr>
      <vt:lpstr>SECRETARIA MUNICIPAL DE ASSITÊNCIA SOCIAL FUNDO ROTATIVO HABITACIONAL</vt:lpstr>
      <vt:lpstr>SECRETARIA MUNICIPAL DE AGRICULTURA E MEIO AMBIENTE</vt:lpstr>
      <vt:lpstr>SECRETARIA MUNICIPAL DE INFRAESTRUTURA DEPARTAMENTO DE OBRAS E SERVIÇOS URBANOS</vt:lpstr>
      <vt:lpstr>SECRETARIA MUNICIPAL DE INFRAESTRUTURA DEPARTAMENTO DE TRANSPORTE</vt:lpstr>
      <vt:lpstr>LIMITES CONSTITUCIONAIS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 2022</dc:title>
  <dc:creator>Usuario</dc:creator>
  <cp:lastModifiedBy>Usuario</cp:lastModifiedBy>
  <cp:revision>409</cp:revision>
  <cp:lastPrinted>2023-05-11T10:10:06Z</cp:lastPrinted>
  <dcterms:created xsi:type="dcterms:W3CDTF">2022-06-08T18:37:33Z</dcterms:created>
  <dcterms:modified xsi:type="dcterms:W3CDTF">2024-09-18T10:46:15Z</dcterms:modified>
</cp:coreProperties>
</file>