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1" r:id="rId2"/>
    <p:sldId id="256" r:id="rId3"/>
    <p:sldId id="276" r:id="rId4"/>
    <p:sldId id="264" r:id="rId5"/>
    <p:sldId id="277" r:id="rId6"/>
    <p:sldId id="278" r:id="rId7"/>
    <p:sldId id="279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0" r:id="rId2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66CC"/>
    <a:srgbClr val="3366CC"/>
    <a:srgbClr val="0066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5699" autoAdjust="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DC8A3-740E-4E52-A818-7A8E2C171BE2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D118C-453A-405D-A598-12B21CA4A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83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percentual foi</a:t>
            </a:r>
            <a:r>
              <a:rPr lang="pt-BR" baseline="0" dirty="0" smtClean="0"/>
              <a:t> calculado com base no valor previsto e recebido no quadrimestre.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459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EPAGRI</a:t>
            </a:r>
            <a:r>
              <a:rPr lang="pt-BR" baseline="0" dirty="0" smtClean="0"/>
              <a:t> – Em 2024 será pago 5 parcelas de 7.480,00 = R$ 37.400,00;</a:t>
            </a:r>
            <a:endParaRPr lang="pt-BR" dirty="0" smtClean="0"/>
          </a:p>
          <a:p>
            <a:r>
              <a:rPr lang="pt-BR" dirty="0" smtClean="0"/>
              <a:t>Programa</a:t>
            </a:r>
            <a:r>
              <a:rPr lang="pt-BR" baseline="0" dirty="0" smtClean="0"/>
              <a:t> Aqui Tem Agricultura R$ 166.197,80</a:t>
            </a:r>
            <a:endParaRPr lang="pt-BR" dirty="0" smtClean="0"/>
          </a:p>
          <a:p>
            <a:r>
              <a:rPr lang="pt-BR" dirty="0" smtClean="0"/>
              <a:t>Estação Linha Porto –</a:t>
            </a:r>
            <a:r>
              <a:rPr lang="pt-BR" baseline="0" dirty="0" smtClean="0"/>
              <a:t> Despesa com energia mensal aproximadamente R$ 10.000,00.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639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1026  - Pever e matérias para passeios na sede do município;</a:t>
            </a:r>
          </a:p>
          <a:p>
            <a:r>
              <a:rPr lang="pt-BR" dirty="0" smtClean="0"/>
              <a:t>Ação 2045 –</a:t>
            </a:r>
            <a:r>
              <a:rPr lang="pt-BR" baseline="0" dirty="0" smtClean="0"/>
              <a:t> Serviços com coleta de lixo, sendo de janeiro a março R$ 25.044,42, a partir de abril R$ 28.214,42 (ampliação da coleta);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886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-   Foi adquirido um caminhão no valor de R$ 703.248,00 + Prancha R$ 84.935,00 – Total R$ 788.183,00;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Conclusão de Pontilhão na Linha Tarumãzinho no valor de 36.217,11;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Conclusão Pavimentação</a:t>
            </a:r>
            <a:r>
              <a:rPr lang="pt-BR" baseline="0" dirty="0" smtClean="0"/>
              <a:t> com pedras irregulares Linha XV de Novembro – R$ 493.000,00;</a:t>
            </a:r>
          </a:p>
          <a:p>
            <a:pPr marL="171450" indent="-171450">
              <a:buFontTx/>
              <a:buChar char="-"/>
            </a:pPr>
            <a:r>
              <a:rPr lang="pt-BR" smtClean="0"/>
              <a:t>Primeira medição Pavimentação</a:t>
            </a:r>
            <a:r>
              <a:rPr lang="pt-BR" baseline="0" smtClean="0"/>
              <a:t> </a:t>
            </a:r>
            <a:r>
              <a:rPr lang="pt-BR" baseline="0" dirty="0" smtClean="0"/>
              <a:t>com pedras irregulares Linha  Três Pontes – R$ 190.000,00;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Pavimentação recapeamento asfáltico Tarumãzinho até Linha Josefina 1.325.478,65;</a:t>
            </a:r>
          </a:p>
          <a:p>
            <a:pPr marL="171450" indent="-171450">
              <a:buFontTx/>
              <a:buChar char="-"/>
            </a:pPr>
            <a:r>
              <a:rPr lang="pt-BR" baseline="0" dirty="0" smtClean="0"/>
              <a:t>Manutenção de máquinas e caminhões R$ 1.070.266,15 (peças, combustível e mão de obra);</a:t>
            </a:r>
          </a:p>
          <a:p>
            <a:pPr marL="171450" indent="-171450">
              <a:buFontTx/>
              <a:buChar char="-"/>
            </a:pPr>
            <a:r>
              <a:rPr lang="pt-BR" dirty="0" smtClean="0"/>
              <a:t>Serviços terceirizados e horas máquinas R$ 387.916,87 (rolo compactador;</a:t>
            </a:r>
            <a:r>
              <a:rPr lang="pt-BR" baseline="0" dirty="0" smtClean="0"/>
              <a:t> motoniveladora; escavadeira hidráulica).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416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Controle percentual dos Gastos em Saúde por</a:t>
            </a:r>
            <a:r>
              <a:rPr lang="pt-BR" baseline="0" dirty="0" smtClean="0"/>
              <a:t> mês: janeiro 14,13%; fevereiro 10,18%; março 15,36%; abril 18,77%; maio 15,40%; junho 20,18%; julho 12,93%; agosto 10,39% .</a:t>
            </a:r>
          </a:p>
          <a:p>
            <a:endParaRPr lang="pt-B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Controle percentual dos Gastos em Educação por</a:t>
            </a:r>
            <a:r>
              <a:rPr lang="pt-BR" baseline="0" dirty="0" smtClean="0"/>
              <a:t> mês: janeiro 11,43%; fevereiro 20,53%; março 28,36%; abril 28,49%; maio 26,19%; junho 32,03%; julho 22,05%; agosto 26,76% 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37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Representa 10,72% do total das receitas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27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Representa 35,13 % do total das receitas. Sendo que somente o ICMS representa 28,32 % do</a:t>
            </a:r>
            <a:r>
              <a:rPr lang="pt-BR" baseline="0" dirty="0" smtClean="0"/>
              <a:t> total das receitas arrecadadas até o 2º quadrimestre de 2024.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26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Transferências da União representa 42,32 % do total das receitas.  Operações de</a:t>
            </a:r>
            <a:r>
              <a:rPr lang="pt-BR" baseline="0" dirty="0" smtClean="0"/>
              <a:t> Crédito representam 4,06% das receitas. </a:t>
            </a:r>
            <a:r>
              <a:rPr lang="pt-BR" dirty="0" smtClean="0"/>
              <a:t>Sendo que somente o FPM representa 33,09 % do</a:t>
            </a:r>
            <a:r>
              <a:rPr lang="pt-BR" baseline="0" dirty="0" smtClean="0"/>
              <a:t> total das receitas arrecadadas até o 2º quadrimestre de 2024.</a:t>
            </a:r>
            <a:endParaRPr lang="pt-B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582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Retorno do FUNDEB representa </a:t>
            </a:r>
            <a:r>
              <a:rPr lang="pt-BR" dirty="0" smtClean="0"/>
              <a:t>7,77 </a:t>
            </a:r>
            <a:r>
              <a:rPr lang="pt-BR" dirty="0" smtClean="0"/>
              <a:t>% do total das receitas.  A perda</a:t>
            </a:r>
            <a:r>
              <a:rPr lang="pt-BR" baseline="0" dirty="0" smtClean="0"/>
              <a:t> do FUNDEB representa </a:t>
            </a:r>
            <a:r>
              <a:rPr lang="pt-BR" baseline="0" dirty="0" smtClean="0"/>
              <a:t>49,62% </a:t>
            </a:r>
            <a:r>
              <a:rPr lang="pt-BR" baseline="0" dirty="0" smtClean="0"/>
              <a:t>do valor repassado ao FUNDO.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21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</a:t>
            </a:r>
            <a:r>
              <a:rPr lang="pt-BR" baseline="0" dirty="0" smtClean="0"/>
              <a:t> 2003 – Pagamento de Associações (AMOSC – 11.684,40, CNM – 836,00, SAGA – 1.600,00, FECAM – 1.830,39); Consórcios (CIGA – 712,64, CVC - 3.372,24, CINCATARINA – 4.138,00, CIDEMA – 3.693,67); Rádios, jornais, internet....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49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1009 - Restos a pagar Ginásio Esporte/Centro</a:t>
            </a:r>
            <a:r>
              <a:rPr lang="pt-BR" baseline="0" dirty="0" smtClean="0"/>
              <a:t> Eventos anexo Creche R$ 433.106,98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1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Principais</a:t>
            </a:r>
            <a:r>
              <a:rPr lang="pt-BR" baseline="0" dirty="0" smtClean="0"/>
              <a:t> despesas saúde: Medicamento Distribuição gratuita R$ 274.266,89; Hospital Nova Erechim R$ 312.905,00(janeiro a julho); CIS-AMOSC – Serviços R$ 456.623,96 (janeiro a julho); Cirurgias hospital São Vicente – Passo Fundo R$ 109.850,00; Exames laboratoriais além do CIS-AMOSC R$ 100.051,06; Manutenção de veículos (combustível, peças, serviços) R$ 146.610,98; Material Hospitalar / Odontológico / farmacológico R$ 48.813,40; Despesas com pessoal e encargos R$  1.744.888,99, Veículo R$ 141.950,00.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169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Foi concedido no ano 13 auxilio funeral</a:t>
            </a:r>
            <a:r>
              <a:rPr lang="pt-BR" baseline="0" dirty="0" smtClean="0"/>
              <a:t> no valor de um salário mínimo cada;</a:t>
            </a:r>
          </a:p>
          <a:p>
            <a:endParaRPr lang="pt-BR" baseline="0" dirty="0" smtClean="0"/>
          </a:p>
          <a:p>
            <a:r>
              <a:rPr lang="pt-BR" baseline="0" dirty="0" smtClean="0"/>
              <a:t>Esta sendo pago 02 salários mensais para casa lar de Pinhalzinho – acolhimento 02 pessoas;</a:t>
            </a:r>
          </a:p>
          <a:p>
            <a:endParaRPr lang="pt-BR" baseline="0" dirty="0" smtClean="0"/>
          </a:p>
          <a:p>
            <a:r>
              <a:rPr lang="pt-BR" baseline="0" dirty="0" smtClean="0"/>
              <a:t>Associação Educacional - Coronel Freitas R$ 20.800,00 Mensal – acolhimento crianças/adolescentes (iniciou em março, sem data fim).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D118C-453A-405D-A598-12B21CA4ABE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4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64775"/>
            <a:ext cx="10515600" cy="1784141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FF0000"/>
                </a:solidFill>
                <a:latin typeface="Algerian" panose="04020705040A02060702" pitchFamily="82" charset="0"/>
              </a:rPr>
              <a:t>AUDIÊNCIA PÚBLICA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34143"/>
            <a:ext cx="10515600" cy="3542820"/>
          </a:xfrm>
        </p:spPr>
        <p:txBody>
          <a:bodyPr>
            <a:normAutofit/>
          </a:bodyPr>
          <a:lstStyle/>
          <a:p>
            <a:r>
              <a:rPr lang="pt-BR" b="1" dirty="0" smtClean="0"/>
              <a:t> </a:t>
            </a:r>
            <a:r>
              <a:rPr lang="pt-BR" b="1" dirty="0">
                <a:latin typeface="Algerian" panose="04020705040A02060702" pitchFamily="82" charset="0"/>
              </a:rPr>
              <a:t>PRESTAÇÃO DE </a:t>
            </a:r>
            <a:r>
              <a:rPr lang="pt-BR" b="1" dirty="0" smtClean="0">
                <a:latin typeface="Algerian" panose="04020705040A02060702" pitchFamily="82" charset="0"/>
              </a:rPr>
              <a:t>CONTAS - </a:t>
            </a:r>
            <a:r>
              <a:rPr lang="pt-BR" b="1" u="sng" dirty="0">
                <a:solidFill>
                  <a:srgbClr val="0000FF"/>
                </a:solidFill>
                <a:latin typeface="Algerian" panose="04020705040A02060702" pitchFamily="82" charset="0"/>
              </a:rPr>
              <a:t>2º QUADRIMESTRE DE </a:t>
            </a:r>
            <a:r>
              <a:rPr lang="pt-BR" b="1" u="sng" dirty="0" smtClean="0">
                <a:solidFill>
                  <a:srgbClr val="0000FF"/>
                </a:solidFill>
                <a:latin typeface="Algerian" panose="04020705040A02060702" pitchFamily="82" charset="0"/>
              </a:rPr>
              <a:t>2024</a:t>
            </a:r>
            <a:r>
              <a:rPr lang="pt-BR" b="1" dirty="0">
                <a:solidFill>
                  <a:srgbClr val="0000FF"/>
                </a:solidFill>
                <a:latin typeface="Algerian" panose="04020705040A02060702" pitchFamily="82" charset="0"/>
              </a:rPr>
              <a:t>;</a:t>
            </a:r>
            <a:endParaRPr lang="pt-BR" dirty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pt-BR" dirty="0">
              <a:latin typeface="Algerian" panose="04020705040A02060702" pitchFamily="82" charset="0"/>
            </a:endParaRPr>
          </a:p>
          <a:p>
            <a:r>
              <a:rPr lang="pt-BR" b="1" dirty="0" smtClean="0">
                <a:latin typeface="Algerian" panose="04020705040A02060702" pitchFamily="82" charset="0"/>
              </a:rPr>
              <a:t> </a:t>
            </a:r>
            <a:r>
              <a:rPr lang="es-AR" b="1" dirty="0">
                <a:latin typeface="Algerian" panose="04020705040A02060702" pitchFamily="82" charset="0"/>
              </a:rPr>
              <a:t>APRECIAÇÃO DOS </a:t>
            </a:r>
            <a:r>
              <a:rPr lang="es-AR" b="1" dirty="0" smtClean="0">
                <a:latin typeface="Algerian" panose="04020705040A02060702" pitchFamily="82" charset="0"/>
              </a:rPr>
              <a:t>RELATÓRIOS  DO </a:t>
            </a:r>
            <a:r>
              <a:rPr lang="es-AR" b="1" u="sng" dirty="0" smtClean="0">
                <a:solidFill>
                  <a:srgbClr val="0000FF"/>
                </a:solidFill>
                <a:latin typeface="Algerian" panose="04020705040A02060702" pitchFamily="82" charset="0"/>
              </a:rPr>
              <a:t>2º QUADRIMESTRE 2024 -  FMS</a:t>
            </a:r>
            <a:r>
              <a:rPr lang="es-A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;</a:t>
            </a:r>
            <a:endParaRPr lang="pt-BR" dirty="0">
              <a:solidFill>
                <a:srgbClr val="0000FF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endParaRPr lang="pt-BR" dirty="0">
              <a:latin typeface="Algerian" panose="04020705040A02060702" pitchFamily="82" charset="0"/>
            </a:endParaRPr>
          </a:p>
          <a:p>
            <a:r>
              <a:rPr lang="pt-BR" b="1" dirty="0" smtClean="0">
                <a:latin typeface="Algerian" panose="04020705040A02060702" pitchFamily="82" charset="0"/>
              </a:rPr>
              <a:t> </a:t>
            </a:r>
            <a:r>
              <a:rPr lang="pt-BR" b="1" dirty="0">
                <a:latin typeface="Algerian" panose="04020705040A02060702" pitchFamily="82" charset="0"/>
              </a:rPr>
              <a:t>LEVANTAMENTO DE METAS - </a:t>
            </a:r>
            <a:r>
              <a:rPr lang="pt-BR" b="1" u="sng" dirty="0">
                <a:solidFill>
                  <a:srgbClr val="0000FF"/>
                </a:solidFill>
                <a:latin typeface="Algerian" panose="04020705040A02060702" pitchFamily="82" charset="0"/>
              </a:rPr>
              <a:t>“LOA” P/ EXERCÍCIO DE 2025.</a:t>
            </a:r>
            <a:endParaRPr lang="pt-BR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1763"/>
            <a:ext cx="10515600" cy="4615200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R$ 20.110,98          		NO EXERCÍCIO – </a:t>
            </a:r>
            <a:r>
              <a:rPr lang="pt-BR" b="1" dirty="0" smtClean="0">
                <a:solidFill>
                  <a:srgbClr val="FF0000"/>
                </a:solidFill>
              </a:rPr>
              <a:t>R$24.099,98</a:t>
            </a:r>
          </a:p>
          <a:p>
            <a:pPr lvl="2"/>
            <a:endParaRPr lang="pt-BR" sz="800" dirty="0" smtClean="0"/>
          </a:p>
          <a:p>
            <a:pPr lvl="1"/>
            <a:r>
              <a:rPr lang="pt-BR" dirty="0" smtClean="0"/>
              <a:t>1.003 </a:t>
            </a:r>
            <a:r>
              <a:rPr lang="pt-BR" dirty="0"/>
              <a:t>- CONSTRUÇÃO DE AUDITÓRIO E SALA DE REUNIÕES ANEXO AO CENTRO ADMINISTRATIVO MUNICIPAL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</a:t>
            </a:r>
          </a:p>
          <a:p>
            <a:pPr marL="914400" lvl="2" indent="0">
              <a:buNone/>
            </a:pPr>
            <a:r>
              <a:rPr lang="pt-BR" sz="8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 1.006.335,73       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R$ 1.900.200,43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 fontAlgn="ctr"/>
            <a:r>
              <a:rPr lang="pt-BR" dirty="0"/>
              <a:t>1.047 - EDIFICAÇÃO/AMPLIAÇÃO DE ESPAÇO FÍSICO PARA INSTALAÇÃO DO CONSELHO TUTELAR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R$ 0,00           	NO 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endParaRPr lang="pt-BR" sz="9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2.044 – MANUTENÇÃO DAS ATIVIDADES CONSELHO TUTELAR </a:t>
            </a:r>
          </a:p>
          <a:p>
            <a:pPr lvl="2"/>
            <a:r>
              <a:rPr lang="pt-BR" sz="2400" b="1" dirty="0" smtClean="0">
                <a:solidFill>
                  <a:srgbClr val="FF0000"/>
                </a:solidFill>
              </a:rPr>
              <a:t>NO QUADRIMESTRE - R</a:t>
            </a:r>
            <a:r>
              <a:rPr lang="pt-BR" sz="2400" b="1" dirty="0">
                <a:solidFill>
                  <a:srgbClr val="FF0000"/>
                </a:solidFill>
              </a:rPr>
              <a:t>$ 97.659,36           </a:t>
            </a:r>
            <a:r>
              <a:rPr lang="pt-BR" sz="2400" b="1" dirty="0" smtClean="0">
                <a:solidFill>
                  <a:srgbClr val="FF0000"/>
                </a:solidFill>
              </a:rPr>
              <a:t>	NO EXERCÍCIO – R</a:t>
            </a:r>
            <a:r>
              <a:rPr lang="pt-BR" sz="2400" b="1" dirty="0">
                <a:solidFill>
                  <a:srgbClr val="FF0000"/>
                </a:solidFill>
              </a:rPr>
              <a:t>$  177.596,07                       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lvl="2"/>
            <a:endParaRPr lang="pt-BR" sz="24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5.981,25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R$ 8.128,35 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7.743,86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 7.945,36                     </a:t>
            </a: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40.888,64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R$ 43.124,70</a:t>
            </a:r>
            <a:endParaRPr lang="pt-BR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 55.315,74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R$ 102.664,24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119.068,55    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R$ 207.135,62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R$ 98.601,26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175.323,52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R$ 22.325,94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102.303,64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228.779,48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$ 403.954,06</a:t>
            </a:r>
          </a:p>
          <a:p>
            <a:pPr marL="914400" lvl="2" indent="0">
              <a:buNone/>
            </a:pPr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260.144,12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$ 503.633,08</a:t>
            </a:r>
          </a:p>
          <a:p>
            <a:pPr marL="914400" lvl="2" indent="0">
              <a:buNone/>
            </a:pPr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743.318,93         	NO EXERCÍCIO – R$ 1.375.470,62</a:t>
            </a:r>
            <a:endParaRPr lang="pt-BR" dirty="0" smtClean="0"/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141.950,00         </a:t>
            </a:r>
            <a:r>
              <a:rPr lang="pt-BR" b="1" dirty="0">
                <a:solidFill>
                  <a:srgbClr val="FF0000"/>
                </a:solidFill>
              </a:rPr>
              <a:t>	NO EXERCÍCIO – R$ 141.950,00           </a:t>
            </a: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9.207,44           	NO EXERCÍCIO – R$  </a:t>
            </a:r>
            <a:r>
              <a:rPr lang="pt-BR" b="1" dirty="0" smtClean="0">
                <a:solidFill>
                  <a:srgbClr val="FF0000"/>
                </a:solidFill>
              </a:rPr>
              <a:t>13.083,04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595.250,86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925.586,89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R$ 280.715,18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R$ 506.479,54 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322.907,74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829.721,75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400" b="1" dirty="0" smtClean="0">
                <a:solidFill>
                  <a:schemeClr val="accent5"/>
                </a:solidFill>
              </a:rPr>
              <a:t>(Obs. Devolução Rendimentos Transf. Especial </a:t>
            </a:r>
            <a:r>
              <a:rPr lang="pt-BR" sz="1400" b="1" dirty="0">
                <a:solidFill>
                  <a:schemeClr val="accent5"/>
                </a:solidFill>
              </a:rPr>
              <a:t>ao Estado R$ </a:t>
            </a:r>
            <a:r>
              <a:rPr lang="pt-BR" sz="1400" b="1" dirty="0" smtClean="0">
                <a:solidFill>
                  <a:schemeClr val="accent5"/>
                </a:solidFill>
              </a:rPr>
              <a:t>242.421,40)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R$ 533,98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48.768,39 </a:t>
            </a:r>
            <a:r>
              <a:rPr lang="pt-BR" b="1" dirty="0" smtClean="0">
                <a:solidFill>
                  <a:srgbClr val="FF0000"/>
                </a:solidFill>
              </a:rPr>
              <a:t>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79.800,34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dirty="0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R$ 124.752,48        	NO EXERCÍCIO – R$ 222.336,06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R$ 523,69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9.028,44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9.628,65 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209.385,99        </a:t>
            </a:r>
            <a:r>
              <a:rPr lang="pt-BR" b="1" dirty="0">
                <a:solidFill>
                  <a:srgbClr val="FF0000"/>
                </a:solidFill>
              </a:rPr>
              <a:t>	NO EXERCÍCIO – R$ 211.255,62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378,00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R$ 839,56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R$ 13.533,90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R$ 31.656,10 </a:t>
            </a: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0,00          </a:t>
            </a:r>
            <a:r>
              <a:rPr lang="pt-BR" b="1" dirty="0">
                <a:solidFill>
                  <a:srgbClr val="FF0000"/>
                </a:solidFill>
              </a:rPr>
              <a:t>	NO EXERCÍCIO – R$  1.523,40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1.996.467,04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 3.576.844,75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R$ 61.449,75        	NO EXERCÍCIO – R$ 181.427,79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R$ 586,00          	NO EXERCÍCIO – R$ 586,00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smtClean="0">
                <a:latin typeface="Algerian" panose="04020705040A02060702" pitchFamily="82" charset="0"/>
              </a:rPr>
              <a:t>2º </a:t>
            </a:r>
            <a:r>
              <a:rPr lang="pt-BR" sz="6000" b="1" dirty="0" smtClean="0">
                <a:latin typeface="Algerian" panose="04020705040A02060702" pitchFamily="82" charset="0"/>
              </a:rPr>
              <a:t>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2024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2.025 </a:t>
            </a:r>
            <a:r>
              <a:rPr lang="pt-BR" dirty="0"/>
              <a:t>- ATENÇÃO A CRIANÇA E AO ADOLESCENTE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R$ 9.617,44           	NO EXERCÍCIO – R$ 12.425,34</a:t>
            </a:r>
            <a:endParaRPr lang="pt-BR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$ 5.484,06        </a:t>
            </a:r>
            <a:r>
              <a:rPr lang="pt-BR" b="1" dirty="0">
                <a:solidFill>
                  <a:srgbClr val="FF0000"/>
                </a:solidFill>
              </a:rPr>
              <a:t>	NO EXERCÍCIO – R$ 5.484,06              </a:t>
            </a: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R$ 230.197,92    	NO EXERCÍCIO – R$ 481.811,36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R$ 95.548,50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127.746,50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R$ 3.527,83        	NO EXERCÍCIO – R$ 4.162,83</a:t>
            </a:r>
            <a:r>
              <a:rPr lang="pt-BR" b="1" dirty="0" smtClean="0">
                <a:solidFill>
                  <a:srgbClr val="FF0000"/>
                </a:solidFill>
              </a:rPr>
              <a:t>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120.418,21    </a:t>
            </a:r>
            <a:r>
              <a:rPr lang="pt-BR" b="1" dirty="0">
                <a:solidFill>
                  <a:srgbClr val="FF0000"/>
                </a:solidFill>
              </a:rPr>
              <a:t>	NO EXERCÍCIO – R$ 200.001,85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12.329,01      	NO EXERCÍCIO – R$ 23.622,51                    </a:t>
            </a:r>
          </a:p>
          <a:p>
            <a:pPr lvl="1"/>
            <a:r>
              <a:rPr lang="pt-BR" dirty="0" smtClean="0"/>
              <a:t>2.043 </a:t>
            </a:r>
            <a:r>
              <a:rPr lang="pt-BR" dirty="0"/>
              <a:t>– ATENÇÃO A TERCEIRA IDADE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R$ 15.198,83      	NO EXERCÍCIO – R$ 31.830,75       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0,00         </a:t>
            </a:r>
            <a:r>
              <a:rPr lang="pt-BR" b="1" dirty="0">
                <a:solidFill>
                  <a:srgbClr val="FF0000"/>
                </a:solidFill>
              </a:rPr>
              <a:t>	NO EXERCÍCIO – R$ 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  <a:noFill/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197,00     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197,00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R$ 13.289,00              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20.646,25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336.520,32                	NO EXERCÍCIO – R$ 660.989,59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664.729,48            	NO EXERCÍCIO – R$ 1.003.068,68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	NO EXERCÍCIO – R$ 0,00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R$ 147.202,62    	NO EXERCÍCIO – R$ 147.202,62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R$ 75.526,01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162.630,34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   </a:t>
            </a:r>
          </a:p>
          <a:p>
            <a:pPr lvl="1"/>
            <a:r>
              <a:rPr lang="pt-BR" dirty="0" smtClean="0"/>
              <a:t>1.043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CONSTRUÇÃO DE PORTAL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1.044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AMPLIAÇÃO E MELHORIAS NA PRAÇA MUNICIPAL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1.045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EDIFICAÇAO PARA COBERTURA DE RUA NA SEDE DO MUNICÍPIO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                  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169.376,61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327.681,29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2.045 </a:t>
            </a:r>
            <a:r>
              <a:rPr lang="pt-BR" dirty="0"/>
              <a:t>– </a:t>
            </a:r>
            <a:r>
              <a:rPr lang="pt-BR" dirty="0" smtClean="0"/>
              <a:t>IMPLANTAÇÃO E MANUTENÇÃO DOS SERVIÇOS DE SANEAMENTO URBANO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116.260,72          	NO EXERCÍCIO – R$  219.608,40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R$ 84.935,00         	NO EXERCÍCIO – R$  789.561,28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R$ 396.112,04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2.008.478,65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</a:t>
            </a:r>
          </a:p>
          <a:p>
            <a:pPr lvl="1"/>
            <a:r>
              <a:rPr lang="pt-BR" dirty="0" smtClean="0"/>
              <a:t>1.046 </a:t>
            </a:r>
            <a:r>
              <a:rPr lang="pt-BR" dirty="0"/>
              <a:t>– CONSTRUÇÃO, MELHORIAS E AMPLIAÇÃO DE PONTES, BOEIROS E PONTILHÕES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R$ 16.926,00      	NO EXERCÍCIO – R$  53.143,11                     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R$ 1.217.545,78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2.155.874,08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36262"/>
              </p:ext>
            </p:extLst>
          </p:nvPr>
        </p:nvGraphicFramePr>
        <p:xfrm>
          <a:off x="713985" y="1215023"/>
          <a:ext cx="10809960" cy="483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31.682.954,01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% apl.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17.108.795,17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11.852.996,90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5.255.798,26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37,41%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1.900.977,24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745.287,53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1.155.689,71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2,35%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2.991.809,16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2.820.181,28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-171.627,88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14,14%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5.128.291,75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5.122.372,75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-5.919,00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24,97%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09661"/>
              </p:ext>
            </p:extLst>
          </p:nvPr>
        </p:nvGraphicFramePr>
        <p:xfrm>
          <a:off x="838200" y="1359461"/>
          <a:ext cx="10515600" cy="481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91922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R$ 32.551.055,00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345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10.910.663,00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11.227.373,48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102,90 %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10.985.104,00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 12.911.781,27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117,54%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5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10.655.288,00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8444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24.139.154,75</a:t>
                      </a: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3"/>
            <a:ext cx="10515600" cy="768570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2024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981513"/>
            <a:ext cx="10147126" cy="52850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3554136"/>
              </p:ext>
            </p:extLst>
          </p:nvPr>
        </p:nvGraphicFramePr>
        <p:xfrm>
          <a:off x="948847" y="1510015"/>
          <a:ext cx="10086582" cy="496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47955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9028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1.463.493,48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0510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1.323.759,80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7797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138.181,29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09574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1.552,39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1600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77.466,29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2243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544.801,47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2780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90.061,89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2780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(1.9.0 + 179199....)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18.830,11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27807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381.077,39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27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11.987,07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27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2.587.717,70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6562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134810"/>
              </p:ext>
            </p:extLst>
          </p:nvPr>
        </p:nvGraphicFramePr>
        <p:xfrm>
          <a:off x="838200" y="1082179"/>
          <a:ext cx="10515600" cy="5449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360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31195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8.554.824,60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690.147,91</a:t>
                      </a: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95.635,53 </a:t>
                      </a:r>
                    </a:p>
                  </a:txBody>
                  <a:tcPr/>
                </a:tc>
              </a:tr>
              <a:tr h="512097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REP.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175.940,90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69.520,38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r>
                        <a:rPr lang="pt-BR" sz="800" b="0" dirty="0" smtClean="0">
                          <a:latin typeface="Cambria" panose="02040503050406030204" pitchFamily="18" charset="0"/>
                        </a:rPr>
                        <a:t>(CIDE/TRSNSP.</a:t>
                      </a:r>
                      <a:r>
                        <a:rPr lang="pt-BR" sz="800" b="0" baseline="0" dirty="0" smtClean="0">
                          <a:latin typeface="Cambria" panose="02040503050406030204" pitchFamily="18" charset="0"/>
                        </a:rPr>
                        <a:t> ESCOLAR/CONV. TRANSITO)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101.047,11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TRANSFERÊNCIA ESPECIAL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Nº 2023TE000381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200.000,00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TRANSFERÊNCIA ESPECIAL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Nº 2024EP001890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111.000,00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PROGRAMA RECUPERA SC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350.000,00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-1.868.120,10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50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8.479.996,33</a:t>
                      </a:r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1"/>
            <a:ext cx="10515600" cy="34053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652856"/>
              </p:ext>
            </p:extLst>
          </p:nvPr>
        </p:nvGraphicFramePr>
        <p:xfrm>
          <a:off x="838200" y="851947"/>
          <a:ext cx="10515600" cy="584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389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9.843.533,01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16751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5.266,15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171.143,35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694764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/ VIG. EPI./ASSIST. FARM./ GESTÃO SUS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1.309.035,44</a:t>
                      </a: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245.192,65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(SCFV/PSB/IGDBF)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91.375,11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CORR. UNIÃO (LC 176/20 E LEI ALDIR BLANC)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55.330,27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latin typeface="Cambria" panose="02040503050406030204" pitchFamily="18" charset="0"/>
                        </a:rPr>
                        <a:t>TRANSFERÊNCIA ESPECIAL</a:t>
                      </a:r>
                      <a:r>
                        <a:rPr lang="pt-BR" sz="2000" b="0" baseline="0" dirty="0" smtClean="0">
                          <a:latin typeface="Cambria" panose="02040503050406030204" pitchFamily="18" charset="0"/>
                        </a:rPr>
                        <a:t> - Emenda Ind. Nº 202442510013</a:t>
                      </a:r>
                      <a:endParaRPr lang="pt-BR" sz="700" b="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100.000,00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latin typeface="Cambria" panose="02040503050406030204" pitchFamily="18" charset="0"/>
                        </a:rPr>
                        <a:t>TRANSFERÊNCIA ESPECIAL</a:t>
                      </a:r>
                      <a:r>
                        <a:rPr lang="pt-BR" sz="2000" b="0" baseline="0" dirty="0" smtClean="0">
                          <a:latin typeface="Cambria" panose="02040503050406030204" pitchFamily="18" charset="0"/>
                        </a:rPr>
                        <a:t> - Emenda Ind. Nº 202443250003</a:t>
                      </a:r>
                      <a:endParaRPr lang="pt-BR" sz="700" b="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250.000,00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-1.856.205,01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10.214.670,97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OPERAÇÕES DE CRÉDITO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0" b="1" dirty="0">
                        <a:solidFill>
                          <a:srgbClr val="FFFF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1607">
                <a:tc>
                  <a:txBody>
                    <a:bodyPr/>
                    <a:lstStyle/>
                    <a:p>
                      <a:r>
                        <a:rPr lang="pt-BR" sz="2000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FINISA/CAIXA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980.500,00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76609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/>
                <a:gridCol w="2718147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3.724.325,11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+ Comp. União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1.876.269,75</a:t>
                      </a:r>
                      <a:endParaRPr lang="pt-BR" sz="32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2024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-1.848.055,36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R$ 145.262,77      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R$ 280.147,01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1490</Words>
  <Application>Microsoft Office PowerPoint</Application>
  <PresentationFormat>Widescreen</PresentationFormat>
  <Paragraphs>402</Paragraphs>
  <Slides>26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AUDIÊNCIA PÚBLICA</vt:lpstr>
      <vt:lpstr>RECEITAS</vt:lpstr>
      <vt:lpstr>RECEITAS 2024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409</cp:revision>
  <cp:lastPrinted>2023-05-11T10:10:06Z</cp:lastPrinted>
  <dcterms:created xsi:type="dcterms:W3CDTF">2022-06-08T18:37:33Z</dcterms:created>
  <dcterms:modified xsi:type="dcterms:W3CDTF">2024-09-18T10:46:15Z</dcterms:modified>
</cp:coreProperties>
</file>