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0" r:id="rId5"/>
    <p:sldId id="263" r:id="rId6"/>
    <p:sldId id="261" r:id="rId7"/>
    <p:sldId id="264" r:id="rId8"/>
    <p:sldId id="275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276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766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70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1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7608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794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511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838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10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1411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DB23-D873-41E7-ABBD-AE17EA776E2E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138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ADB23-D873-41E7-ABBD-AE17EA776E2E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8182C-D16F-409E-9B57-3437BCE0C6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175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latin typeface="Cambria" panose="02040503050406030204" pitchFamily="18" charset="0"/>
              </a:rPr>
              <a:t>PROJETOS/ATIVIDADES </a:t>
            </a:r>
            <a:r>
              <a:rPr lang="pt-BR" b="1" dirty="0" smtClean="0">
                <a:solidFill>
                  <a:srgbClr val="0000FF"/>
                </a:solidFill>
                <a:latin typeface="Cambria" panose="02040503050406030204" pitchFamily="18" charset="0"/>
              </a:rPr>
              <a:t>LOA</a:t>
            </a:r>
            <a:endParaRPr lang="pt-BR" b="1" dirty="0">
              <a:solidFill>
                <a:srgbClr val="0000FF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6000" b="1" dirty="0" smtClean="0">
                <a:latin typeface="Cambria" panose="02040503050406030204" pitchFamily="18" charset="0"/>
              </a:rPr>
              <a:t>EXERCÍCIO DE </a:t>
            </a:r>
            <a:r>
              <a:rPr lang="pt-BR" sz="6000" b="1" dirty="0" smtClean="0">
                <a:solidFill>
                  <a:srgbClr val="0000FF"/>
                </a:solidFill>
                <a:latin typeface="Cambria" panose="02040503050406030204" pitchFamily="18" charset="0"/>
              </a:rPr>
              <a:t>2025</a:t>
            </a:r>
            <a:endParaRPr lang="pt-BR" sz="6000" b="1" dirty="0">
              <a:solidFill>
                <a:srgbClr val="0000FF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23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DEPARTAMENTO DE ESPORTES</a:t>
            </a:r>
            <a:endParaRPr lang="pt-BR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334551"/>
              </p:ext>
            </p:extLst>
          </p:nvPr>
        </p:nvGraphicFramePr>
        <p:xfrm>
          <a:off x="838199" y="1690688"/>
          <a:ext cx="10749455" cy="41885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15350"/>
                <a:gridCol w="1834105"/>
              </a:tblGrid>
              <a:tr h="1689215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1.013 - AQUISIÇÃO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DE EQUIPAMENTOS E MATERIAL PERMANENTE PARA O DEPARTAMENTO DE ESPORTE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9.000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496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1.014 - CONSTRUÇÃO/AMPLIAÇÃO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DE CENTROS ESPORTIVOS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15.000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496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2.016 - MANUTENÇÃO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DO ESPORTE MUNICIPAL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325.000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971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DEPARTAMENTO DE TURISMO</a:t>
            </a:r>
            <a:endParaRPr lang="pt-BR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502607"/>
              </p:ext>
            </p:extLst>
          </p:nvPr>
        </p:nvGraphicFramePr>
        <p:xfrm>
          <a:off x="1040523" y="1844566"/>
          <a:ext cx="10562897" cy="1100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0623"/>
                <a:gridCol w="1802274"/>
              </a:tblGrid>
              <a:tr h="1100935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2.017 - MANUTENÇÃO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DO DEPARTAMENTO DE TURISMO NO MUNICÍPIO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40.000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1007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68015"/>
            <a:ext cx="10515600" cy="693682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SECRETARIA MUNICIPAL DE SAÚDE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44338"/>
              </p:ext>
            </p:extLst>
          </p:nvPr>
        </p:nvGraphicFramePr>
        <p:xfrm>
          <a:off x="838201" y="961698"/>
          <a:ext cx="10812516" cy="55179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2553"/>
                <a:gridCol w="2129963"/>
              </a:tblGrid>
              <a:tr h="6590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1.015</a:t>
                      </a:r>
                      <a:r>
                        <a:rPr lang="pt-BR" sz="200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- AMPLIAÇÃO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, MELHORIAS E REFORMAS NAS UNIDADES DE SAÚDE MUNICIPAIS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63.000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b"/>
                </a:tc>
              </a:tr>
              <a:tr h="6590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1.016 - AQUISIÇÃO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 VEÍCULOS, EQUIPAMENTOS E MOBILIÁRIOS PARA SECRETARIA DE SAÚDE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181.250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b"/>
                </a:tc>
              </a:tr>
              <a:tr h="47436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2.018 - MANUT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. DA VIGILÂNCIA SANITÁRIA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21.000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b"/>
                </a:tc>
              </a:tr>
              <a:tr h="6590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2.019 - MANUT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. DA VIGILÂNCIA EPIDEOMOLÓGICA E VIGILÂNCIA EM SAÚDE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55.000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b"/>
                </a:tc>
              </a:tr>
              <a:tr h="47436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2.020 - MANUT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. DA ATENÇÃO BÁSICA EM SAÚDE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962.150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b"/>
                </a:tc>
              </a:tr>
              <a:tr h="47436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2.021 - MANUT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. DA ASSISTÊNCIA FARMACÊUTICA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39.000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b"/>
                </a:tc>
              </a:tr>
              <a:tr h="6590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2.022 - MANUT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. DO ATENDIMENTO EM MÉDIA E ALTA COMPLEXIDADE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412.500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b"/>
                </a:tc>
              </a:tr>
              <a:tr h="47436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2.023 - MANUT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. DA SAÚDE PÚBLICA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4.300.000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b"/>
                </a:tc>
              </a:tr>
              <a:tr h="984316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2.024 - ENFRENTAMENTO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 EMERGÊNCIA DE SAÚDE NO MUNICÍPIO - PANDEMIAS/CALAMIDADE PÚBLICA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13.000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680" marR="6680" marT="668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861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FUNDO MUNICIPAL PARA INFANCIA E </a:t>
            </a:r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ADOLESCÊNCIA</a:t>
            </a:r>
            <a:endParaRPr lang="pt-BR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192402"/>
              </p:ext>
            </p:extLst>
          </p:nvPr>
        </p:nvGraphicFramePr>
        <p:xfrm>
          <a:off x="838200" y="1690689"/>
          <a:ext cx="10859814" cy="7369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21739"/>
                <a:gridCol w="2038075"/>
              </a:tblGrid>
              <a:tr h="736922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2.025 - ATENÇÃO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A CRIANÇA E AO ADOLESCENTE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74.500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251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73422"/>
            <a:ext cx="10515600" cy="788276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FUNDO MUNICIPAL DE ASSISTÊNCIA SOCIAL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411686"/>
              </p:ext>
            </p:extLst>
          </p:nvPr>
        </p:nvGraphicFramePr>
        <p:xfrm>
          <a:off x="838200" y="961698"/>
          <a:ext cx="10796752" cy="5453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67497"/>
                <a:gridCol w="1529255"/>
              </a:tblGrid>
              <a:tr h="650742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1.017 - AQUISIÇÃO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 VEÍCULOS, EQUIPAMENTOS E MOBILIÁRIOS PARA ASSISTÊNCIA SOCIAL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52.000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b"/>
                </a:tc>
              </a:tr>
              <a:tr h="797546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1.018 - CONSTRUÇÃO/AMPLIAÇÃO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E MELHORIAS DA ESTRUTURA FÍSICA DO CENTRO DE REFERÊNCIA DE ASSISTÊNCIA SOCIAL -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25.000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b"/>
                </a:tc>
              </a:tr>
              <a:tr h="550972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1.049 – CONSTRUÇÃO, AMPLIAÇÃO E MELHORIAS DE CENTRO DE IDOSOS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200.000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b"/>
                </a:tc>
              </a:tr>
              <a:tr h="7904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2.026 - MANUTENÇÃO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DAS ATIVIDADES DA SECRETARIA MUNICIPAL DE ASSISTÊNCIA SOCIAL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918.000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b"/>
                </a:tc>
              </a:tr>
              <a:tr h="59158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2.027</a:t>
                      </a:r>
                      <a:r>
                        <a:rPr lang="pt-BR" sz="200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- MANUTENÇÃO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 PROGRAMAS DE PROTEÇÃO SOCIAL ESPECIAL - MÉDIA E ALTA COMPLEXIDADE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119.000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b"/>
                </a:tc>
              </a:tr>
              <a:tr h="5308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2.028 - MANUTENÇÃO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D0 PROGRAMA BOLSA FAMÍLIA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41.000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b"/>
                </a:tc>
              </a:tr>
              <a:tr h="6578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2.029 - MANUTENÇÃO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 PROGRAMAS DE PROTEÇÃO SOCIAL BÁSICA E SERVIÇOS DE VINCULOS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220.000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b"/>
                </a:tc>
              </a:tr>
              <a:tr h="437052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2.030 - MANUTENÇÃO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 PROGRAMAS DE BENEFÍCIOS EVENTUAIS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92.000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b"/>
                </a:tc>
              </a:tr>
              <a:tr h="42211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2.043 - ATENÇÃO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A TERCEIRA IDADE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110.000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450" marR="6450" marT="64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652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FUNDO ROTATIVO HABITACIONAL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001309"/>
              </p:ext>
            </p:extLst>
          </p:nvPr>
        </p:nvGraphicFramePr>
        <p:xfrm>
          <a:off x="614855" y="1481960"/>
          <a:ext cx="10925503" cy="48400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75100"/>
                <a:gridCol w="2050403"/>
              </a:tblGrid>
              <a:tr h="16133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1.019 - CONSTRUÇÃO/MELHORIAS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DE UNIDADES HABITACIONAIS URBANAS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235.000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33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1.020 - CONSTRUÇÃO/MELHORIAS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DE UNIDADES HABITACIONAIS RURAIS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235.000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33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2.031</a:t>
                      </a:r>
                      <a:r>
                        <a:rPr lang="pt-BR" sz="320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- MANUTENÇÃO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DAS ATIVIDADES DO DEPARTAMENTO DE HABITAÇÃO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50.000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366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5758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SECRETARIA MUN. DE AGRIC. E MEIO </a:t>
            </a:r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AMBIENTE</a:t>
            </a:r>
            <a:endParaRPr lang="pt-BR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949051"/>
              </p:ext>
            </p:extLst>
          </p:nvPr>
        </p:nvGraphicFramePr>
        <p:xfrm>
          <a:off x="851337" y="1355833"/>
          <a:ext cx="10502462" cy="44931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75987"/>
                <a:gridCol w="1626475"/>
              </a:tblGrid>
              <a:tr h="1043869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1.021 - AQUISIÇÃO </a:t>
                      </a:r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DE MÁQUINAS, EQUIPAMENTOS E VEÍCULOS PARA SECRETARIA MUNICIPAL DE AGRICULTURA E MEIO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AMBIE.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500.000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10438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1.022 - PERFURAÇÃO </a:t>
                      </a:r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DE POÇOS ARTESIANOS COM INSTALAÇÃO E AMPLIAÇÃO DE REDE DE ÁGUA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65.000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816941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1.023 - APOIO </a:t>
                      </a:r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A TELEFONIA E INTERNET NA AREA RURAL DO MUNICÍPIO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38.000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043868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2.032 - MANUTENÇÃO </a:t>
                      </a:r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DAS ATIVIDADES DA SECRETARIA MUNICIPAL DE AGRICULTURA E MEIO AMBIENTE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900.000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84113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2.033 – PROGRAMA DE APOIO </a:t>
                      </a:r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AO PRODUTOR RURAL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1.514.275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530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4227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DEPARTAMENTO DE OBRAS E SERVIÇOS URBANOS</a:t>
            </a:r>
            <a:endParaRPr lang="pt-BR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626355"/>
              </p:ext>
            </p:extLst>
          </p:nvPr>
        </p:nvGraphicFramePr>
        <p:xfrm>
          <a:off x="838200" y="938756"/>
          <a:ext cx="10515600" cy="56002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31469"/>
                <a:gridCol w="1784131"/>
              </a:tblGrid>
              <a:tr h="474857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1.024</a:t>
                      </a:r>
                      <a:r>
                        <a:rPr lang="pt-BR" sz="240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- PAVIMENTAÇÃO </a:t>
                      </a:r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DE VIAS URBANAS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850.000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88428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1.025</a:t>
                      </a:r>
                      <a:r>
                        <a:rPr lang="pt-BR" sz="240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- EDIFICAÇÕES </a:t>
                      </a:r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PARA BARRAÇÕES INDUSTRIAIS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320.000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01995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1.026</a:t>
                      </a:r>
                      <a:r>
                        <a:rPr lang="pt-BR" sz="240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- CONSTRUÇÃO </a:t>
                      </a:r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DE CICLOVIAS E PASSEIOS PÚBLICOS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270.000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0964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1.043 – CONSTRUÇÃO DE PORTAL</a:t>
                      </a:r>
                      <a:endParaRPr lang="pt-BR" sz="1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10.000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4244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1.044 – AMPLIAÇÃO E MELHORIAS NA PRAÇA MUNICIPAL</a:t>
                      </a:r>
                      <a:endParaRPr lang="pt-BR" sz="1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10.000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81366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1.045 – EDIFICAÇÃO PARA COBERTURA DE RUA NA SEDE DO MUNICÍPIO</a:t>
                      </a:r>
                      <a:endParaRPr lang="pt-BR" sz="1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10.000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8718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1.048 –CONSTRUÇÃO, MELHORIAS E AMPLIAÇÃO DE PONTES</a:t>
                      </a:r>
                      <a:r>
                        <a:rPr lang="pt-B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E BOEIROS NO SETOR URBANO</a:t>
                      </a:r>
                      <a:endParaRPr lang="pt-BR" sz="1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135.000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498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2.034 - MANUTENÇÃO </a:t>
                      </a:r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DAS ATIVIDADES DO DEPARTAMENTO DE OBRAS E SERVIÇOS URBANOS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400" u="none" strike="noStrike" dirty="0" smtClean="0">
                          <a:effectLst/>
                          <a:latin typeface="Cambria" panose="02040503050406030204" pitchFamily="18" charset="0"/>
                        </a:rPr>
                        <a:t>995.000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498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2.045-IMPLANTAÇÃO E MANUTENÇÃO DOS SERVIÇOS DE SANEAMENTO URBANO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640.000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318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DEPARTAMENTO DE TRANSPORTE</a:t>
            </a:r>
            <a:endParaRPr lang="pt-BR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261502"/>
              </p:ext>
            </p:extLst>
          </p:nvPr>
        </p:nvGraphicFramePr>
        <p:xfrm>
          <a:off x="513567" y="1590805"/>
          <a:ext cx="10840233" cy="44620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80121"/>
                <a:gridCol w="2360112"/>
              </a:tblGrid>
              <a:tr h="1338561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u="none" strike="noStrike" dirty="0" smtClean="0">
                          <a:effectLst/>
                          <a:latin typeface="Cambria" panose="02040503050406030204" pitchFamily="18" charset="0"/>
                        </a:rPr>
                        <a:t>1.027 - AQUISIÇÃO </a:t>
                      </a:r>
                      <a:r>
                        <a:rPr lang="pt-BR" sz="2800" u="none" strike="noStrike" dirty="0">
                          <a:effectLst/>
                          <a:latin typeface="Cambria" panose="02040503050406030204" pitchFamily="18" charset="0"/>
                        </a:rPr>
                        <a:t>DE MÁQUINAS, EQUIPAMENTOS, CAMINHÃO E VEÍCULOS PARA SECRETARIA DE INFRAESTRUTURA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800" u="none" strike="noStrike" dirty="0" smtClean="0">
                          <a:effectLst/>
                          <a:latin typeface="Cambria" panose="02040503050406030204" pitchFamily="18" charset="0"/>
                        </a:rPr>
                        <a:t>430.000 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88965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u="none" strike="noStrike" dirty="0" smtClean="0">
                          <a:effectLst/>
                          <a:latin typeface="Cambria" panose="02040503050406030204" pitchFamily="18" charset="0"/>
                        </a:rPr>
                        <a:t>1.028 - PAVIMENTAÇÃO </a:t>
                      </a:r>
                      <a:r>
                        <a:rPr lang="pt-BR" sz="2800" u="none" strike="noStrike" dirty="0">
                          <a:effectLst/>
                          <a:latin typeface="Cambria" panose="02040503050406030204" pitchFamily="18" charset="0"/>
                        </a:rPr>
                        <a:t>DE ESTRADAS VICINAIS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800" u="none" strike="noStrike" dirty="0" smtClean="0">
                          <a:effectLst/>
                          <a:latin typeface="Cambria" panose="02040503050406030204" pitchFamily="18" charset="0"/>
                        </a:rPr>
                        <a:t>750.550 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338561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1.046-CONSTRUÇÃO, MELHORIAS E AMPLIAÇÃO DE PONTES, BOEIROS E PONTILHÕES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220.000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89526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u="none" strike="noStrike" dirty="0" smtClean="0">
                          <a:effectLst/>
                          <a:latin typeface="Cambria" panose="02040503050406030204" pitchFamily="18" charset="0"/>
                        </a:rPr>
                        <a:t>2.035 - MANUTENÇÃO DAS ATIVIDADES DO DEPARTAMENTO DE TRANSPORTE</a:t>
                      </a:r>
                      <a:endParaRPr lang="pt-BR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 smtClean="0">
                          <a:effectLst/>
                          <a:latin typeface="Cambria" panose="02040503050406030204" pitchFamily="18" charset="0"/>
                        </a:rPr>
                        <a:t>2.647.895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805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CÂMARA MUNICIPAL DE VEREADORES</a:t>
            </a:r>
            <a:endParaRPr lang="pt-BR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98358"/>
              </p:ext>
            </p:extLst>
          </p:nvPr>
        </p:nvGraphicFramePr>
        <p:xfrm>
          <a:off x="538619" y="2224088"/>
          <a:ext cx="10709754" cy="4371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81701"/>
                <a:gridCol w="2528053"/>
              </a:tblGrid>
              <a:tr h="17967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1.001 - AQUISIÇÃO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DE MOBILIÁRIOS E EQUIPAMENTOS PARA O LEGISLATIVO MUNICIPAL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30.000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87373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1.051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-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AQUISIÇÃO DE VEÍCULO PARA O LEGISLATIVO MUNICIPAL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165.000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8737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2.001 - MANUTENÇÃO DA CÂMARA MUNICIPAL DE VEREADORES</a:t>
                      </a:r>
                      <a:endParaRPr lang="pt-BR" sz="3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1.220.000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72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>
                <a:solidFill>
                  <a:srgbClr val="FF0000"/>
                </a:solidFill>
                <a:latin typeface="Cambria" panose="02040503050406030204" pitchFamily="18" charset="0"/>
              </a:rPr>
              <a:t>GABINETE DO PREFEITO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701437"/>
              </p:ext>
            </p:extLst>
          </p:nvPr>
        </p:nvGraphicFramePr>
        <p:xfrm>
          <a:off x="838201" y="1966586"/>
          <a:ext cx="10515600" cy="20145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51959"/>
                <a:gridCol w="2163641"/>
              </a:tblGrid>
              <a:tr h="20145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2.002-MANUTENÇÃO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DA ESTRUTURA DO GABINETE DO PREFEITO E DO VICE-PREFEITO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650.000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69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41878"/>
            <a:ext cx="10515600" cy="1060719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SECRETARIA </a:t>
            </a:r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DA </a:t>
            </a:r>
            <a:r>
              <a:rPr lang="pt-BR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ADM. FINANÇAS E </a:t>
            </a:r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PLANEJAMENTO</a:t>
            </a:r>
            <a:endParaRPr lang="pt-BR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554023"/>
              </p:ext>
            </p:extLst>
          </p:nvPr>
        </p:nvGraphicFramePr>
        <p:xfrm>
          <a:off x="725215" y="1402598"/>
          <a:ext cx="10752082" cy="51376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44454"/>
                <a:gridCol w="1907628"/>
              </a:tblGrid>
              <a:tr h="91486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1.002 - AQUISIÇÃO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 EQUIPAMENTOS, MOBILIÁRIOS E VEÍCULOS PARA ADMINISTRAÇÃO MUNICIPAL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70.000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915371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1.003 - CONSTRUÇÃO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 AUDITÓRIO E SALA DE REUNIÕES ANEXO AO CENTRO ADMINISTRATIVO MUNICIPAL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485.000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96636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1.004 - AQUISIÇÃO </a:t>
                      </a:r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DE IMÓVEL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130.000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900661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1.047 - EDIFICAÇÃO/AMPLIAÇÃO </a:t>
                      </a:r>
                      <a:r>
                        <a:rPr lang="pt-BR" sz="2000" u="none" strike="noStrike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DE ESPAÇO FÍSICO PARA INSTALAÇÃO DO CONSELHO </a:t>
                      </a:r>
                      <a:r>
                        <a:rPr lang="pt-BR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TUTELAR 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100.000</a:t>
                      </a:r>
                      <a:endParaRPr lang="pt-BR" sz="2000" b="0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89112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1.050 –REFORMA E AMPLIAÇÃO NO</a:t>
                      </a:r>
                      <a:r>
                        <a:rPr lang="pt-BR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PRÉDIO DO CENTRO ADMINISTRATIVO MUNICIPAL</a:t>
                      </a:r>
                      <a:endParaRPr lang="pt-BR" sz="1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45.000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4077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2.003 - MANUTENÇÃO DAS ATIVIDADES DA SECRETARIA MUNICIPAL DE ADMINISTRAÇÃO, FINANÇAS E PLENEJAMENTO</a:t>
                      </a:r>
                      <a:endParaRPr lang="pt-BR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3.010.350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7825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u="none" strike="noStrike" dirty="0" smtClean="0">
                          <a:effectLst/>
                          <a:latin typeface="Cambria" panose="02040503050406030204" pitchFamily="18" charset="0"/>
                        </a:rPr>
                        <a:t>2.044 - MANUTENÇÃO DO CONSELHO TUTELAR</a:t>
                      </a:r>
                      <a:endParaRPr lang="pt-BR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175.000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788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SECRETARIA DA ADM. FINANÇAS E PLANEJAMENTO</a:t>
            </a:r>
            <a:endParaRPr lang="pt-BR" sz="32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554558"/>
              </p:ext>
            </p:extLst>
          </p:nvPr>
        </p:nvGraphicFramePr>
        <p:xfrm>
          <a:off x="838199" y="1690689"/>
          <a:ext cx="10812517" cy="3638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2546"/>
                <a:gridCol w="1749971"/>
              </a:tblGrid>
              <a:tr h="1212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2.004 - MANUTENÇÃO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DA SEGURANÇA PÚBLICA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73.500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12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2.036 - MANUTENÇÃO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DO FUNREBOM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40.000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212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2.037 - MANUTENÇÃO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DAS AÇÕES EMERGÊNCIAIS DA DEFESA CIVIL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45.000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806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SECRETARIA DA ADM. FINANÇAS E </a:t>
            </a:r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PLANEJAMENTO</a:t>
            </a:r>
            <a:endParaRPr lang="pt-BR" sz="3200" dirty="0">
              <a:latin typeface="Cambria" panose="02040503050406030204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556010"/>
              </p:ext>
            </p:extLst>
          </p:nvPr>
        </p:nvGraphicFramePr>
        <p:xfrm>
          <a:off x="709447" y="1690689"/>
          <a:ext cx="10830911" cy="41583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86346"/>
                <a:gridCol w="1844565"/>
              </a:tblGrid>
              <a:tr h="1386106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0.001 - PAGAMENTO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DE DÍVIDAS E ENCARGOS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800.000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386106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0.002 - PAGAMENTO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DE APOSENTADAS E PENSIONISTAS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180.000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386106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0.003 - RECOLHIMENTO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DO PASEP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339.000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22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9587"/>
          </a:xfrm>
        </p:spPr>
        <p:txBody>
          <a:bodyPr>
            <a:normAutofit/>
          </a:bodyPr>
          <a:lstStyle/>
          <a:p>
            <a:pPr algn="ctr"/>
            <a:r>
              <a:rPr lang="pt-BR" sz="3200" dirty="0">
                <a:solidFill>
                  <a:srgbClr val="FF0000"/>
                </a:solidFill>
                <a:latin typeface="Cambria" panose="02040503050406030204" pitchFamily="18" charset="0"/>
              </a:rPr>
              <a:t>SECRETARIA MUNICIPAL DE EDUCAÇÃO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80791"/>
              </p:ext>
            </p:extLst>
          </p:nvPr>
        </p:nvGraphicFramePr>
        <p:xfrm>
          <a:off x="838200" y="1177443"/>
          <a:ext cx="10660693" cy="5285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83038"/>
                <a:gridCol w="1277655"/>
              </a:tblGrid>
              <a:tr h="50829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1.005 - REFORMAS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E AMPLIAÇÃO DA REDE FÍSICA DA CRÉCHE E ENSINO INFANTIL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50.000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  <a:tr h="58200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1.006 - AMPLIAÇÃO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E MELHORIAS NA ESTRUTURA FÍSICA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DO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ENSINO FUNDAMENTAL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60.000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  <a:tr h="58200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1.007</a:t>
                      </a:r>
                      <a:r>
                        <a:rPr lang="pt-BR" sz="1800" u="none" strike="noStrike" baseline="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- AQUISIÇÃO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DE VEÍCULOS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P/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TRANSPORTE ESCOLAR E VEÍCULOS DE PEQUENO PORTE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60.000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  <a:tr h="50829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1.008 - AQUISIÇÃO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DE EQUIPAMENTOS E MOBILIÁRIOS PARA EDUCAÇÃO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54.000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  <a:tr h="50829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1.009 - CONSTRUÇÃO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DE GINÁSIO DE ESPORTE/CENTRO DE EVENTOS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50.000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  <a:tr h="58200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1.010 - CONSTRUÇÃO/REF.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E MELHORIAS DE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ABRIGO P/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ALUNOS DO TRANSPORTE ESCOLAR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5.000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  <a:tr h="50829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1.011 - CONSTRUÇÃO/MELHORIAS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E AMPLIAÇÃO DE PARQUE INFANTIL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22.000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  <a:tr h="41653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2.005 -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DE ENSINO FUNDAMENTAL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615.000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  <a:tr h="58200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2.006 – MANUT.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DO ENSINO FUNDAMENTAL E VALORIZAÇÃO DO MAGISTÉRIO (FUNDEB)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1.802.000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  <a:tr h="50829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2.007 -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DA EDUCAÇÃO INFANTIL EM CRECHE (FUNDEB)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835.000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17" marR="6817" marT="681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84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483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SECRETARIA MUNICIPAL </a:t>
            </a:r>
            <a:r>
              <a:rPr lang="pt-BR" sz="3200" dirty="0">
                <a:solidFill>
                  <a:srgbClr val="FF0000"/>
                </a:solidFill>
                <a:latin typeface="Cambria" panose="02040503050406030204" pitchFamily="18" charset="0"/>
              </a:rPr>
              <a:t>DE </a:t>
            </a:r>
            <a:r>
              <a:rPr lang="pt-BR" sz="32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EDUCAÇÃO</a:t>
            </a:r>
            <a:endParaRPr lang="pt-BR" sz="3200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38495572"/>
              </p:ext>
            </p:extLst>
          </p:nvPr>
        </p:nvGraphicFramePr>
        <p:xfrm>
          <a:off x="726509" y="1014612"/>
          <a:ext cx="10885117" cy="54738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44833"/>
                <a:gridCol w="1340284"/>
              </a:tblGrid>
              <a:tr h="47426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2.008 -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DA EDUCAÇÃO INFANTIL (CRECHE)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 393.500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  <a:tr h="47426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2.009 -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DO TRANSPORTE ESCOLAR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824.500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  <a:tr h="5787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2.010 -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DA MERENDA ESCOLAR PARA ALUNOS DO ENSINO FUNDAMENTA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136.000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  <a:tr h="5787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2.011 - ALIMENTAÇÃO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ESCOLAR - ENSINO INFANTIL (PRÉ-ESCOLAR)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72.000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  <a:tr h="5787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2.012 -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DA SECRETARIA MUNICIPAL DE EDUCAÇÃO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910.000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  <a:tr h="5787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2.013 -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DO ENSINO MÉDIO E PROFISSIONALIZANTE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68.000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  <a:tr h="47426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2.014 -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DO ENSINO SUPERIOR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33.000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  <a:tr h="5787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2.039 - ALIMENTAÇÃO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ESCOLAR - ENSINO INFANTIL (CRECHE)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85.000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  <a:tr h="5787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2.040 -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DA EDUCAÇÃO INFANTIL EM PRÉ-ESCOLA (FUNDEB)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702.500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  <a:tr h="57872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2.041 - MANUTENÇÃO </a:t>
                      </a:r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DA EDUCAÇÃO INFANTIL (PRÉ-ESCOLA)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1800" u="none" strike="noStrike" dirty="0" smtClean="0">
                          <a:effectLst/>
                          <a:latin typeface="Cambria" panose="02040503050406030204" pitchFamily="18" charset="0"/>
                        </a:rPr>
                        <a:t>382.000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078" marR="7078" marT="7078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342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DEPARTAMENTO DE CULTURA</a:t>
            </a:r>
            <a:endParaRPr lang="pt-BR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164191"/>
              </p:ext>
            </p:extLst>
          </p:nvPr>
        </p:nvGraphicFramePr>
        <p:xfrm>
          <a:off x="709447" y="1876095"/>
          <a:ext cx="10957035" cy="36891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87512"/>
                <a:gridCol w="1869523"/>
              </a:tblGrid>
              <a:tr h="1844566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1.012 - AQUISIÇÃO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DE EQUIPAMENTOS E MOBILIÁRIOS PARA CULTURA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16.000</a:t>
                      </a:r>
                    </a:p>
                    <a:p>
                      <a:pPr algn="r" fontAlgn="b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844566">
                <a:tc>
                  <a:txBody>
                    <a:bodyPr/>
                    <a:lstStyle/>
                    <a:p>
                      <a:pPr algn="l" fontAlgn="ctr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2.015 - MANUTENÇÃO </a:t>
                      </a:r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DA CULTURA NO MUNICÍPIO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Cambria" panose="02040503050406030204" pitchFamily="18" charset="0"/>
                        </a:rPr>
                        <a:t>  </a:t>
                      </a:r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220.000</a:t>
                      </a:r>
                    </a:p>
                    <a:p>
                      <a:pPr algn="r" fontAlgn="b"/>
                      <a:r>
                        <a:rPr lang="pt-BR" sz="3200" u="none" strike="noStrike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1057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1031</Words>
  <Application>Microsoft Office PowerPoint</Application>
  <PresentationFormat>Widescreen</PresentationFormat>
  <Paragraphs>188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</vt:lpstr>
      <vt:lpstr>Tema do Office</vt:lpstr>
      <vt:lpstr>PROJETOS/ATIVIDADES LOA</vt:lpstr>
      <vt:lpstr>CÂMARA MUNICIPAL DE VEREADORES</vt:lpstr>
      <vt:lpstr>GABINETE DO PREFEITO</vt:lpstr>
      <vt:lpstr>SECRETARIA DA ADM. FINANÇAS E PLANEJAMENTO</vt:lpstr>
      <vt:lpstr>SECRETARIA DA ADM. FINANÇAS E PLANEJAMENTO</vt:lpstr>
      <vt:lpstr>SECRETARIA DA ADM. FINANÇAS E PLANEJAMENTO</vt:lpstr>
      <vt:lpstr>SECRETARIA MUNICIPAL DE EDUCAÇÃO</vt:lpstr>
      <vt:lpstr>SECRETARIA MUNICIPAL DE EDUCAÇÃO</vt:lpstr>
      <vt:lpstr>DEPARTAMENTO DE CULTURA</vt:lpstr>
      <vt:lpstr>DEPARTAMENTO DE ESPORTES</vt:lpstr>
      <vt:lpstr>DEPARTAMENTO DE TURISMO</vt:lpstr>
      <vt:lpstr>SECRETARIA MUNICIPAL DE SAÚDE</vt:lpstr>
      <vt:lpstr>FUNDO MUNICIPAL PARA INFANCIA E ADOLESCÊNCIA</vt:lpstr>
      <vt:lpstr>FUNDO MUNICIPAL DE ASSISTÊNCIA SOCIAL</vt:lpstr>
      <vt:lpstr>FUNDO ROTATIVO HABITACIONAL</vt:lpstr>
      <vt:lpstr>SECRETARIA MUN. DE AGRIC. E MEIO AMBIENTE</vt:lpstr>
      <vt:lpstr>DEPARTAMENTO DE OBRAS E SERVIÇOS URBANOS</vt:lpstr>
      <vt:lpstr>DEPARTAMENTO DE TRANSPORTE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METAS LOA</dc:title>
  <dc:creator>Usuario</dc:creator>
  <cp:lastModifiedBy>Usuario</cp:lastModifiedBy>
  <cp:revision>92</cp:revision>
  <dcterms:created xsi:type="dcterms:W3CDTF">2022-08-25T14:26:43Z</dcterms:created>
  <dcterms:modified xsi:type="dcterms:W3CDTF">2024-09-02T10:51:36Z</dcterms:modified>
</cp:coreProperties>
</file>